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56" r:id="rId5"/>
    <p:sldId id="281" r:id="rId6"/>
    <p:sldId id="282" r:id="rId7"/>
    <p:sldId id="283" r:id="rId8"/>
    <p:sldId id="275" r:id="rId9"/>
    <p:sldId id="276" r:id="rId10"/>
    <p:sldId id="278" r:id="rId11"/>
    <p:sldId id="273" r:id="rId12"/>
    <p:sldId id="280" r:id="rId13"/>
    <p:sldId id="284" r:id="rId14"/>
    <p:sldId id="266" r:id="rId15"/>
    <p:sldId id="258" r:id="rId16"/>
    <p:sldId id="269" r:id="rId17"/>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93" userDrawn="1">
          <p15:clr>
            <a:srgbClr val="A4A3A4"/>
          </p15:clr>
        </p15:guide>
        <p15:guide id="2" pos="2139" userDrawn="1">
          <p15:clr>
            <a:srgbClr val="A4A3A4"/>
          </p15:clr>
        </p15:guide>
        <p15:guide id="3" orient="horz" pos="3158" userDrawn="1">
          <p15:clr>
            <a:srgbClr val="A4A3A4"/>
          </p15:clr>
        </p15:guide>
        <p15:guide id="4" pos="6017" userDrawn="1">
          <p15:clr>
            <a:srgbClr val="A4A3A4"/>
          </p15:clr>
        </p15:guide>
        <p15:guide id="5" pos="2933" userDrawn="1">
          <p15:clr>
            <a:srgbClr val="A4A3A4"/>
          </p15:clr>
        </p15:guide>
        <p15:guide id="6" orient="horz" pos="3748" userDrawn="1">
          <p15:clr>
            <a:srgbClr val="A4A3A4"/>
          </p15:clr>
        </p15:guide>
        <p15:guide id="7" pos="5246" userDrawn="1">
          <p15:clr>
            <a:srgbClr val="A4A3A4"/>
          </p15:clr>
        </p15:guide>
        <p15:guide id="8" pos="76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4B57"/>
    <a:srgbClr val="8E2A40"/>
    <a:srgbClr val="CC9933"/>
    <a:srgbClr val="8F1E00"/>
    <a:srgbClr val="8E293F"/>
    <a:srgbClr val="8EA7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36"/>
    <p:restoredTop sz="94694"/>
  </p:normalViewPr>
  <p:slideViewPr>
    <p:cSldViewPr snapToGrid="0" snapToObjects="1">
      <p:cViewPr varScale="1">
        <p:scale>
          <a:sx n="105" d="100"/>
          <a:sy n="105" d="100"/>
        </p:scale>
        <p:origin x="1188" y="96"/>
      </p:cViewPr>
      <p:guideLst>
        <p:guide orient="horz" pos="1593"/>
        <p:guide pos="2139"/>
        <p:guide orient="horz" pos="3158"/>
        <p:guide pos="6017"/>
        <p:guide pos="2933"/>
        <p:guide orient="horz" pos="3748"/>
        <p:guide pos="5246"/>
        <p:guide pos="7605"/>
      </p:guideLst>
    </p:cSldViewPr>
  </p:slideViewPr>
  <p:notesTextViewPr>
    <p:cViewPr>
      <p:scale>
        <a:sx n="1" d="1"/>
        <a:sy n="1" d="1"/>
      </p:scale>
      <p:origin x="0" y="-13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43C7DF1-6CCE-D948-B54C-C729CE265E32}" type="datetimeFigureOut">
              <a:rPr lang="fr-FR" smtClean="0"/>
              <a:t>08/06/2026</a:t>
            </a:fld>
            <a:endParaRPr lang="fr-FR"/>
          </a:p>
        </p:txBody>
      </p:sp>
      <p:sp>
        <p:nvSpPr>
          <p:cNvPr id="4" name="Espace réservé de l'image de diapositive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fr-FR"/>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24EBA0-9CC3-1F44-B695-68625D4E2B89}" type="slidenum">
              <a:rPr lang="fr-FR" smtClean="0"/>
              <a:t>‹N°›</a:t>
            </a:fld>
            <a:endParaRPr lang="fr-FR"/>
          </a:p>
        </p:txBody>
      </p:sp>
    </p:spTree>
    <p:extLst>
      <p:ext uri="{BB962C8B-B14F-4D97-AF65-F5344CB8AC3E}">
        <p14:creationId xmlns:p14="http://schemas.microsoft.com/office/powerpoint/2010/main" val="4267579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L’autorité du PGQ en matière de poursuites criminelles et pénales est déléguée au directeur qui, à son tour confie l’exercice du pouvoir discrétionnaire en matière de poursuites au PPCP.( article 2 LDPCP) Division des pouvoirs car le PGQ est le ministre de la Justice (élu) au Québec et il siège sur et membre du conseil exécutif (conseil des ministres).  Renforcement = indépendance et détachement politique, indépendance à l’égard du public et des autres organismes: lobby, journalistes, policiers.  Article 2 LDPCP: le directeur est d’office sous-procureur général pour les poursuites criminelles et pénales.  Il est en outre, ainsi que les poursuivants sous son autorité, le substitut légitime du procureur général au sens du code criminel.</a:t>
            </a:r>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3</a:t>
            </a:fld>
            <a:endParaRPr lang="fr-FR"/>
          </a:p>
        </p:txBody>
      </p:sp>
    </p:spTree>
    <p:extLst>
      <p:ext uri="{BB962C8B-B14F-4D97-AF65-F5344CB8AC3E}">
        <p14:creationId xmlns:p14="http://schemas.microsoft.com/office/powerpoint/2010/main" val="2938584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Article 13 LDPCP.</a:t>
            </a:r>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4</a:t>
            </a:fld>
            <a:endParaRPr lang="fr-FR"/>
          </a:p>
        </p:txBody>
      </p:sp>
    </p:spTree>
    <p:extLst>
      <p:ext uri="{BB962C8B-B14F-4D97-AF65-F5344CB8AC3E}">
        <p14:creationId xmlns:p14="http://schemas.microsoft.com/office/powerpoint/2010/main" val="2117495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Article 4 LDPCP: Mandat de 7 ans. 2028.  nommé sur motion du ministre et avec le 2/3 de l’Assemblée nationale.</a:t>
            </a:r>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5</a:t>
            </a:fld>
            <a:endParaRPr lang="fr-FR"/>
          </a:p>
        </p:txBody>
      </p:sp>
    </p:spTree>
    <p:extLst>
      <p:ext uri="{BB962C8B-B14F-4D97-AF65-F5344CB8AC3E}">
        <p14:creationId xmlns:p14="http://schemas.microsoft.com/office/powerpoint/2010/main" val="166628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 Au BAJ : 55: PPCP  Soutien et tech : 30,  et 5 PCA , une cheffe (Me Champagne) et une DSA (directrice des services administratifs)</a:t>
            </a:r>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6</a:t>
            </a:fld>
            <a:endParaRPr lang="fr-FR"/>
          </a:p>
        </p:txBody>
      </p:sp>
    </p:spTree>
    <p:extLst>
      <p:ext uri="{BB962C8B-B14F-4D97-AF65-F5344CB8AC3E}">
        <p14:creationId xmlns:p14="http://schemas.microsoft.com/office/powerpoint/2010/main" val="16499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Tiktok</a:t>
            </a:r>
            <a:endParaRPr lang="fr-FR" dirty="0"/>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11</a:t>
            </a:fld>
            <a:endParaRPr lang="fr-FR"/>
          </a:p>
        </p:txBody>
      </p:sp>
    </p:spTree>
    <p:extLst>
      <p:ext uri="{BB962C8B-B14F-4D97-AF65-F5344CB8AC3E}">
        <p14:creationId xmlns:p14="http://schemas.microsoft.com/office/powerpoint/2010/main" val="1915088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12</a:t>
            </a:fld>
            <a:endParaRPr lang="fr-FR"/>
          </a:p>
        </p:txBody>
      </p:sp>
    </p:spTree>
    <p:extLst>
      <p:ext uri="{BB962C8B-B14F-4D97-AF65-F5344CB8AC3E}">
        <p14:creationId xmlns:p14="http://schemas.microsoft.com/office/powerpoint/2010/main" val="1574766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624EBA0-9CC3-1F44-B695-68625D4E2B89}" type="slidenum">
              <a:rPr lang="fr-FR" smtClean="0"/>
              <a:t>13</a:t>
            </a:fld>
            <a:endParaRPr lang="fr-FR"/>
          </a:p>
        </p:txBody>
      </p:sp>
    </p:spTree>
    <p:extLst>
      <p:ext uri="{BB962C8B-B14F-4D97-AF65-F5344CB8AC3E}">
        <p14:creationId xmlns:p14="http://schemas.microsoft.com/office/powerpoint/2010/main" val="1248477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34F560-D365-4646-AE05-637C2FFE013A}"/>
              </a:ext>
            </a:extLst>
          </p:cNvPr>
          <p:cNvSpPr>
            <a:spLocks noGrp="1"/>
          </p:cNvSpPr>
          <p:nvPr>
            <p:ph type="ctrTitle"/>
          </p:nvPr>
        </p:nvSpPr>
        <p:spPr>
          <a:xfrm>
            <a:off x="1524000" y="1122363"/>
            <a:ext cx="9144000" cy="2387600"/>
          </a:xfrm>
        </p:spPr>
        <p:txBody>
          <a:bodyPr anchor="b"/>
          <a:lstStyle>
            <a:lvl1pPr algn="ctr">
              <a:defRPr sz="6000"/>
            </a:lvl1pPr>
          </a:lstStyle>
          <a:p>
            <a:r>
              <a:rPr lang="fr-CA"/>
              <a:t>Modifier le style du titre</a:t>
            </a:r>
            <a:endParaRPr lang="fr-FR"/>
          </a:p>
        </p:txBody>
      </p:sp>
      <p:sp>
        <p:nvSpPr>
          <p:cNvPr id="3" name="Sous-titre 2">
            <a:extLst>
              <a:ext uri="{FF2B5EF4-FFF2-40B4-BE49-F238E27FC236}">
                <a16:creationId xmlns:a16="http://schemas.microsoft.com/office/drawing/2014/main" id="{31F248BA-90E7-1240-A8E3-79FDDB8078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endParaRPr lang="fr-FR"/>
          </a:p>
        </p:txBody>
      </p:sp>
      <p:sp>
        <p:nvSpPr>
          <p:cNvPr id="4" name="Espace réservé de la date 3">
            <a:extLst>
              <a:ext uri="{FF2B5EF4-FFF2-40B4-BE49-F238E27FC236}">
                <a16:creationId xmlns:a16="http://schemas.microsoft.com/office/drawing/2014/main" id="{51C7AB9C-6DD1-3842-B5D5-189F32B24854}"/>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958844ED-E468-3A40-A04F-60D40E81D50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53DC0E-8898-8448-BEA6-C78203399FA3}"/>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81762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BC6C20-9075-D842-9889-44A6626EFFAE}"/>
              </a:ext>
            </a:extLst>
          </p:cNvPr>
          <p:cNvSpPr>
            <a:spLocks noGrp="1"/>
          </p:cNvSpPr>
          <p:nvPr>
            <p:ph type="title"/>
          </p:nvPr>
        </p:nvSpPr>
        <p:spPr/>
        <p:txBody>
          <a:bodyPr/>
          <a:lstStyle/>
          <a:p>
            <a:r>
              <a:rPr lang="fr-CA"/>
              <a:t>Modifier le style du titre</a:t>
            </a:r>
            <a:endParaRPr lang="fr-FR"/>
          </a:p>
        </p:txBody>
      </p:sp>
      <p:sp>
        <p:nvSpPr>
          <p:cNvPr id="3" name="Espace réservé du texte vertical 2">
            <a:extLst>
              <a:ext uri="{FF2B5EF4-FFF2-40B4-BE49-F238E27FC236}">
                <a16:creationId xmlns:a16="http://schemas.microsoft.com/office/drawing/2014/main" id="{2B8F12DF-E57D-E148-9B94-C411D876F3F5}"/>
              </a:ext>
            </a:extLst>
          </p:cNvPr>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92D98F95-E8CD-6248-B9AB-15578D483E3F}"/>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FA60EF87-B3E3-8C45-A5AC-96E2881141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D7DC2C-7FE4-E040-9E7F-AD602A959B64}"/>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51850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CA88597-A29D-124D-ABEE-3B6D327BA327}"/>
              </a:ext>
            </a:extLst>
          </p:cNvPr>
          <p:cNvSpPr>
            <a:spLocks noGrp="1"/>
          </p:cNvSpPr>
          <p:nvPr>
            <p:ph type="title" orient="vert"/>
          </p:nvPr>
        </p:nvSpPr>
        <p:spPr>
          <a:xfrm>
            <a:off x="8724900" y="365125"/>
            <a:ext cx="2628900" cy="5811838"/>
          </a:xfrm>
        </p:spPr>
        <p:txBody>
          <a:bodyPr vert="eaVert"/>
          <a:lstStyle/>
          <a:p>
            <a:r>
              <a:rPr lang="fr-CA"/>
              <a:t>Modifier le style du titre</a:t>
            </a:r>
            <a:endParaRPr lang="fr-FR"/>
          </a:p>
        </p:txBody>
      </p:sp>
      <p:sp>
        <p:nvSpPr>
          <p:cNvPr id="3" name="Espace réservé du texte vertical 2">
            <a:extLst>
              <a:ext uri="{FF2B5EF4-FFF2-40B4-BE49-F238E27FC236}">
                <a16:creationId xmlns:a16="http://schemas.microsoft.com/office/drawing/2014/main" id="{02D474CB-E410-F548-9D71-CA769D55BF43}"/>
              </a:ext>
            </a:extLst>
          </p:cNvPr>
          <p:cNvSpPr>
            <a:spLocks noGrp="1"/>
          </p:cNvSpPr>
          <p:nvPr>
            <p:ph type="body" orient="vert" idx="1"/>
          </p:nvPr>
        </p:nvSpPr>
        <p:spPr>
          <a:xfrm>
            <a:off x="838200" y="365125"/>
            <a:ext cx="7734300"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3E601B8B-AC20-1945-BC4C-1E480CECF4DF}"/>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B030449E-7B47-F24F-B051-D49F7922CA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2EDE2F-AA85-D249-8298-72A0F991ADED}"/>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049776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D8A19-248B-424B-9FC8-AD0DCEFDB1FD}"/>
              </a:ext>
            </a:extLst>
          </p:cNvPr>
          <p:cNvSpPr>
            <a:spLocks noGrp="1"/>
          </p:cNvSpPr>
          <p:nvPr>
            <p:ph type="title"/>
          </p:nvPr>
        </p:nvSpPr>
        <p:spPr/>
        <p:txBody>
          <a:bodyPr/>
          <a:lstStyle/>
          <a:p>
            <a:r>
              <a:rPr lang="fr-CA"/>
              <a:t>Modifier le style du titre</a:t>
            </a:r>
            <a:endParaRPr lang="fr-FR"/>
          </a:p>
        </p:txBody>
      </p:sp>
      <p:sp>
        <p:nvSpPr>
          <p:cNvPr id="3" name="Espace réservé du contenu 2">
            <a:extLst>
              <a:ext uri="{FF2B5EF4-FFF2-40B4-BE49-F238E27FC236}">
                <a16:creationId xmlns:a16="http://schemas.microsoft.com/office/drawing/2014/main" id="{A9DDCAAE-4198-6F43-8163-4AF1BB40EC1C}"/>
              </a:ext>
            </a:extLst>
          </p:cNvPr>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A9E57B82-8494-6F49-98C7-30DDA6B5129C}"/>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5D7530EE-B4C0-7C47-AC69-C1629AE7CE4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B04D8DF-26C3-1D4D-BBB1-FF42A279116A}"/>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28328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490B0C-B794-0F46-81E3-46523186EEC5}"/>
              </a:ext>
            </a:extLst>
          </p:cNvPr>
          <p:cNvSpPr>
            <a:spLocks noGrp="1"/>
          </p:cNvSpPr>
          <p:nvPr>
            <p:ph type="title"/>
          </p:nvPr>
        </p:nvSpPr>
        <p:spPr>
          <a:xfrm>
            <a:off x="831850" y="1709738"/>
            <a:ext cx="10515600" cy="2852737"/>
          </a:xfrm>
        </p:spPr>
        <p:txBody>
          <a:bodyPr anchor="b"/>
          <a:lstStyle>
            <a:lvl1pPr>
              <a:defRPr sz="6000"/>
            </a:lvl1pPr>
          </a:lstStyle>
          <a:p>
            <a:r>
              <a:rPr lang="fr-CA"/>
              <a:t>Modifier le style du titre</a:t>
            </a:r>
            <a:endParaRPr lang="fr-FR"/>
          </a:p>
        </p:txBody>
      </p:sp>
      <p:sp>
        <p:nvSpPr>
          <p:cNvPr id="3" name="Espace réservé du texte 2">
            <a:extLst>
              <a:ext uri="{FF2B5EF4-FFF2-40B4-BE49-F238E27FC236}">
                <a16:creationId xmlns:a16="http://schemas.microsoft.com/office/drawing/2014/main" id="{B220A36C-D352-0540-9CEA-B6AB350585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Cliquez pour modifier les styles du texte du masque</a:t>
            </a:r>
          </a:p>
        </p:txBody>
      </p:sp>
      <p:sp>
        <p:nvSpPr>
          <p:cNvPr id="4" name="Espace réservé de la date 3">
            <a:extLst>
              <a:ext uri="{FF2B5EF4-FFF2-40B4-BE49-F238E27FC236}">
                <a16:creationId xmlns:a16="http://schemas.microsoft.com/office/drawing/2014/main" id="{F119E203-D413-3447-B4D9-13D46C229B4A}"/>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7965AE46-B11C-8F4A-8096-77BFA64E65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3540E4-A2F2-BB42-B938-61F41EB08626}"/>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06870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B6F3FA-B176-AA45-86D1-60A3F26879FE}"/>
              </a:ext>
            </a:extLst>
          </p:cNvPr>
          <p:cNvSpPr>
            <a:spLocks noGrp="1"/>
          </p:cNvSpPr>
          <p:nvPr>
            <p:ph type="title"/>
          </p:nvPr>
        </p:nvSpPr>
        <p:spPr/>
        <p:txBody>
          <a:bodyPr/>
          <a:lstStyle/>
          <a:p>
            <a:r>
              <a:rPr lang="fr-CA"/>
              <a:t>Modifier le style du titre</a:t>
            </a:r>
            <a:endParaRPr lang="fr-FR"/>
          </a:p>
        </p:txBody>
      </p:sp>
      <p:sp>
        <p:nvSpPr>
          <p:cNvPr id="3" name="Espace réservé du contenu 2">
            <a:extLst>
              <a:ext uri="{FF2B5EF4-FFF2-40B4-BE49-F238E27FC236}">
                <a16:creationId xmlns:a16="http://schemas.microsoft.com/office/drawing/2014/main" id="{90E8138D-3956-4F40-9400-4B3CF42236AE}"/>
              </a:ext>
            </a:extLst>
          </p:cNvPr>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u contenu 3">
            <a:extLst>
              <a:ext uri="{FF2B5EF4-FFF2-40B4-BE49-F238E27FC236}">
                <a16:creationId xmlns:a16="http://schemas.microsoft.com/office/drawing/2014/main" id="{FDC0329C-4197-364B-8296-D18B10241DBD}"/>
              </a:ext>
            </a:extLst>
          </p:cNvPr>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5" name="Espace réservé de la date 4">
            <a:extLst>
              <a:ext uri="{FF2B5EF4-FFF2-40B4-BE49-F238E27FC236}">
                <a16:creationId xmlns:a16="http://schemas.microsoft.com/office/drawing/2014/main" id="{A8879690-8E30-954B-A093-69D71D4577E9}"/>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A9BF217C-CADA-CE4E-A71F-375D8C5B2BF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F8E1AD4-92FE-C749-9E88-68F9BD2FF762}"/>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1308278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16EFEF-AED8-D846-B1C5-9B668383A2DA}"/>
              </a:ext>
            </a:extLst>
          </p:cNvPr>
          <p:cNvSpPr>
            <a:spLocks noGrp="1"/>
          </p:cNvSpPr>
          <p:nvPr>
            <p:ph type="title"/>
          </p:nvPr>
        </p:nvSpPr>
        <p:spPr>
          <a:xfrm>
            <a:off x="839788" y="365125"/>
            <a:ext cx="10515600" cy="1325563"/>
          </a:xfrm>
        </p:spPr>
        <p:txBody>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E98200B3-B524-6D4B-9529-B306F7620D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Espace réservé du contenu 3">
            <a:extLst>
              <a:ext uri="{FF2B5EF4-FFF2-40B4-BE49-F238E27FC236}">
                <a16:creationId xmlns:a16="http://schemas.microsoft.com/office/drawing/2014/main" id="{8C510A02-1E9D-1840-9557-2A4E06C0B24A}"/>
              </a:ext>
            </a:extLst>
          </p:cNvPr>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5" name="Espace réservé du texte 4">
            <a:extLst>
              <a:ext uri="{FF2B5EF4-FFF2-40B4-BE49-F238E27FC236}">
                <a16:creationId xmlns:a16="http://schemas.microsoft.com/office/drawing/2014/main" id="{6DDA6B19-CF17-BB4A-999E-25CA69F4A1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Espace réservé du contenu 5">
            <a:extLst>
              <a:ext uri="{FF2B5EF4-FFF2-40B4-BE49-F238E27FC236}">
                <a16:creationId xmlns:a16="http://schemas.microsoft.com/office/drawing/2014/main" id="{6514AA1D-A071-CD44-9445-AF5F5114A11E}"/>
              </a:ext>
            </a:extLst>
          </p:cNvPr>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7" name="Espace réservé de la date 6">
            <a:extLst>
              <a:ext uri="{FF2B5EF4-FFF2-40B4-BE49-F238E27FC236}">
                <a16:creationId xmlns:a16="http://schemas.microsoft.com/office/drawing/2014/main" id="{D513E586-4A82-4E45-9CFB-72BF806A5665}"/>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8" name="Espace réservé du pied de page 7">
            <a:extLst>
              <a:ext uri="{FF2B5EF4-FFF2-40B4-BE49-F238E27FC236}">
                <a16:creationId xmlns:a16="http://schemas.microsoft.com/office/drawing/2014/main" id="{FC97A9E6-A7A6-F547-BFE4-52D828067F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674F275-9879-0B41-B6A0-D5A85E3F854B}"/>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84776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C929A8-62BF-0140-AC1A-E12EAF0F7814}"/>
              </a:ext>
            </a:extLst>
          </p:cNvPr>
          <p:cNvSpPr>
            <a:spLocks noGrp="1"/>
          </p:cNvSpPr>
          <p:nvPr>
            <p:ph type="title"/>
          </p:nvPr>
        </p:nvSpPr>
        <p:spPr/>
        <p:txBody>
          <a:bodyPr/>
          <a:lstStyle/>
          <a:p>
            <a:r>
              <a:rPr lang="fr-CA"/>
              <a:t>Modifier le style du titre</a:t>
            </a:r>
            <a:endParaRPr lang="fr-FR"/>
          </a:p>
        </p:txBody>
      </p:sp>
      <p:sp>
        <p:nvSpPr>
          <p:cNvPr id="3" name="Espace réservé de la date 2">
            <a:extLst>
              <a:ext uri="{FF2B5EF4-FFF2-40B4-BE49-F238E27FC236}">
                <a16:creationId xmlns:a16="http://schemas.microsoft.com/office/drawing/2014/main" id="{8D295CEA-DF4D-704F-995F-B8FE1EEDC064}"/>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4" name="Espace réservé du pied de page 3">
            <a:extLst>
              <a:ext uri="{FF2B5EF4-FFF2-40B4-BE49-F238E27FC236}">
                <a16:creationId xmlns:a16="http://schemas.microsoft.com/office/drawing/2014/main" id="{50A3C4CA-1C7A-0946-A89A-AB3DE4DE99F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D55B921-66FE-C347-9DA9-48B84129D783}"/>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3532238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E2A430E-0746-4D43-9B29-D731A880E091}"/>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3" name="Espace réservé du pied de page 2">
            <a:extLst>
              <a:ext uri="{FF2B5EF4-FFF2-40B4-BE49-F238E27FC236}">
                <a16:creationId xmlns:a16="http://schemas.microsoft.com/office/drawing/2014/main" id="{C23EEA9B-75A6-FE4F-B4EB-F75134A0F01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713EC67-FDDB-6F4D-B8B6-BE6CB5ECD8C4}"/>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70203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1FD79C-9EC6-B24E-B413-240722FBEDEC}"/>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fr-FR"/>
          </a:p>
        </p:txBody>
      </p:sp>
      <p:sp>
        <p:nvSpPr>
          <p:cNvPr id="3" name="Espace réservé du contenu 2">
            <a:extLst>
              <a:ext uri="{FF2B5EF4-FFF2-40B4-BE49-F238E27FC236}">
                <a16:creationId xmlns:a16="http://schemas.microsoft.com/office/drawing/2014/main" id="{5D91A70B-413D-0E43-B797-C1A4E8E385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u texte 3">
            <a:extLst>
              <a:ext uri="{FF2B5EF4-FFF2-40B4-BE49-F238E27FC236}">
                <a16:creationId xmlns:a16="http://schemas.microsoft.com/office/drawing/2014/main" id="{A6604621-973F-EF42-8808-6F1BEB5D9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951622B6-539F-844B-B0E8-A50AC82E2505}"/>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0555C880-6B76-DA44-B680-03A4F37F790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7A4D19-E5C5-5846-9072-5657DA86C3DE}"/>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26674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785F26-1122-9F45-BAB2-88E871690C99}"/>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fr-FR"/>
          </a:p>
        </p:txBody>
      </p:sp>
      <p:sp>
        <p:nvSpPr>
          <p:cNvPr id="3" name="Espace réservé pour une image  2">
            <a:extLst>
              <a:ext uri="{FF2B5EF4-FFF2-40B4-BE49-F238E27FC236}">
                <a16:creationId xmlns:a16="http://schemas.microsoft.com/office/drawing/2014/main" id="{23EF0DF9-062A-EA44-94DC-4A35B600DF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9A0B869-3610-B24E-95E6-6F0570514E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9900356D-24AE-814E-A2CD-1661E19EF3C4}"/>
              </a:ext>
            </a:extLst>
          </p:cNvPr>
          <p:cNvSpPr>
            <a:spLocks noGrp="1"/>
          </p:cNvSpPr>
          <p:nvPr>
            <p:ph type="dt" sz="half" idx="10"/>
          </p:nvPr>
        </p:nvSpPr>
        <p:spPr/>
        <p:txBody>
          <a:bodyPr/>
          <a:lstStyle/>
          <a:p>
            <a:fld id="{BA625B89-0D7C-194D-99FE-00B7A4246E1E}"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EA686FE3-67B1-F645-B185-91CB816D23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141BD8-7C95-CF43-A660-E491120E07E4}"/>
              </a:ext>
            </a:extLst>
          </p:cNvPr>
          <p:cNvSpPr>
            <a:spLocks noGrp="1"/>
          </p:cNvSpPr>
          <p:nvPr>
            <p:ph type="sldNum" sz="quarter" idx="12"/>
          </p:nvPr>
        </p:nvSpPr>
        <p:spPr/>
        <p:txBody>
          <a:bodyPr/>
          <a:lstStyle/>
          <a:p>
            <a:fld id="{493443E3-0D84-624C-BF84-ACDEE956317E}" type="slidenum">
              <a:rPr lang="fr-FR" smtClean="0"/>
              <a:t>‹N°›</a:t>
            </a:fld>
            <a:endParaRPr lang="fr-FR"/>
          </a:p>
        </p:txBody>
      </p:sp>
    </p:spTree>
    <p:extLst>
      <p:ext uri="{BB962C8B-B14F-4D97-AF65-F5344CB8AC3E}">
        <p14:creationId xmlns:p14="http://schemas.microsoft.com/office/powerpoint/2010/main" val="188379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5604F90-160F-2E41-9177-CB79B9BD60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87FC312E-1003-914E-A0FF-FD7A28E58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7B4E2144-0290-0A45-827D-CF17A4F81C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625B89-0D7C-194D-99FE-00B7A4246E1E}"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7EB09956-2C93-2C4F-B130-4B00A639C6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5028B82-75E5-B84D-A93C-8F650BCDFA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443E3-0D84-624C-BF84-ACDEE956317E}" type="slidenum">
              <a:rPr lang="fr-FR" smtClean="0"/>
              <a:t>‹N°›</a:t>
            </a:fld>
            <a:endParaRPr lang="fr-FR"/>
          </a:p>
        </p:txBody>
      </p:sp>
    </p:spTree>
    <p:extLst>
      <p:ext uri="{BB962C8B-B14F-4D97-AF65-F5344CB8AC3E}">
        <p14:creationId xmlns:p14="http://schemas.microsoft.com/office/powerpoint/2010/main" val="2600641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g"/><Relationship Id="rId5" Type="http://schemas.openxmlformats.org/officeDocument/2006/relationships/image" Target="../media/image7.png"/><Relationship Id="rId10" Type="http://schemas.openxmlformats.org/officeDocument/2006/relationships/image" Target="../media/image12.jpg"/><Relationship Id="rId4" Type="http://schemas.openxmlformats.org/officeDocument/2006/relationships/image" Target="../media/image6.pn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notesSlide" Target="../notesSlides/notesSlide6.xml"/><Relationship Id="rId16" Type="http://schemas.openxmlformats.org/officeDocument/2006/relationships/image" Target="../media/image27.png"/><Relationship Id="rId20" Type="http://schemas.openxmlformats.org/officeDocument/2006/relationships/image" Target="../media/image31.png"/><Relationship Id="rId29"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14.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7.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2CFC21-12EF-F24D-8B2F-20C6152B0924}"/>
              </a:ext>
            </a:extLst>
          </p:cNvPr>
          <p:cNvSpPr>
            <a:spLocks noGrp="1"/>
          </p:cNvSpPr>
          <p:nvPr>
            <p:ph type="ctrTitle"/>
          </p:nvPr>
        </p:nvSpPr>
        <p:spPr>
          <a:xfrm>
            <a:off x="1524000" y="1122363"/>
            <a:ext cx="10472928" cy="883170"/>
          </a:xfrm>
        </p:spPr>
        <p:txBody>
          <a:bodyPr>
            <a:normAutofit/>
          </a:bodyPr>
          <a:lstStyle/>
          <a:p>
            <a:r>
              <a:rPr lang="fr-FR" sz="4800" b="1" dirty="0">
                <a:solidFill>
                  <a:schemeClr val="bg1"/>
                </a:solidFill>
                <a:latin typeface="Arial" panose="020B0604020202020204" pitchFamily="34" charset="0"/>
                <a:cs typeface="Arial" panose="020B0604020202020204" pitchFamily="34" charset="0"/>
              </a:rPr>
              <a:t>Le DPCP et la LSJPA </a:t>
            </a:r>
          </a:p>
        </p:txBody>
      </p:sp>
      <p:sp>
        <p:nvSpPr>
          <p:cNvPr id="3" name="Sous-titre 2">
            <a:extLst>
              <a:ext uri="{FF2B5EF4-FFF2-40B4-BE49-F238E27FC236}">
                <a16:creationId xmlns:a16="http://schemas.microsoft.com/office/drawing/2014/main" id="{76C51583-6FC7-024C-8B03-DB8B5F16A9A5}"/>
              </a:ext>
            </a:extLst>
          </p:cNvPr>
          <p:cNvSpPr>
            <a:spLocks noGrp="1"/>
          </p:cNvSpPr>
          <p:nvPr>
            <p:ph type="subTitle" idx="1"/>
          </p:nvPr>
        </p:nvSpPr>
        <p:spPr>
          <a:xfrm>
            <a:off x="1524000" y="2331720"/>
            <a:ext cx="9144000" cy="1033887"/>
          </a:xfrm>
        </p:spPr>
        <p:txBody>
          <a:bodyPr>
            <a:normAutofit fontScale="40000" lnSpcReduction="20000"/>
          </a:bodyPr>
          <a:lstStyle/>
          <a:p>
            <a:endParaRPr lang="fr-FR" sz="3200" b="1" dirty="0">
              <a:solidFill>
                <a:schemeClr val="bg1"/>
              </a:solidFill>
              <a:latin typeface="Arial Narrow" panose="020B0604020202020204" pitchFamily="34" charset="0"/>
              <a:cs typeface="Arial Narrow" panose="020B0604020202020204" pitchFamily="34" charset="0"/>
            </a:endParaRPr>
          </a:p>
          <a:p>
            <a:r>
              <a:rPr lang="fr-FR" sz="7200" b="1" dirty="0">
                <a:solidFill>
                  <a:schemeClr val="bg1"/>
                </a:solidFill>
                <a:latin typeface="Arial" panose="020B0604020202020204" pitchFamily="34" charset="0"/>
                <a:cs typeface="Arial" panose="020B0604020202020204" pitchFamily="34" charset="0"/>
              </a:rPr>
              <a:t>Présentation de Me Ellen Baulne, PCA et Me Louis-David Bénard, PPCP</a:t>
            </a:r>
          </a:p>
        </p:txBody>
      </p:sp>
    </p:spTree>
    <p:extLst>
      <p:ext uri="{BB962C8B-B14F-4D97-AF65-F5344CB8AC3E}">
        <p14:creationId xmlns:p14="http://schemas.microsoft.com/office/powerpoint/2010/main" val="2381493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B9BD91-AA9E-BEA3-97E0-6DEE87F1804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962E982-0830-5FC3-F1E9-B4EB2AD9722C}"/>
              </a:ext>
            </a:extLst>
          </p:cNvPr>
          <p:cNvSpPr>
            <a:spLocks noGrp="1"/>
          </p:cNvSpPr>
          <p:nvPr>
            <p:ph idx="1"/>
          </p:nvPr>
        </p:nvSpPr>
        <p:spPr>
          <a:xfrm>
            <a:off x="180976" y="1106424"/>
            <a:ext cx="11751944" cy="4856226"/>
          </a:xfrm>
        </p:spPr>
        <p:txBody>
          <a:bodyPr>
            <a:normAutofit/>
          </a:bodyPr>
          <a:lstStyle/>
          <a:p>
            <a:pPr algn="just"/>
            <a:r>
              <a:rPr lang="fr-FR" sz="2000" dirty="0">
                <a:latin typeface="Arial" panose="020B0604020202020204" pitchFamily="34" charset="0"/>
                <a:cs typeface="Arial" panose="020B0604020202020204" pitchFamily="34" charset="0"/>
              </a:rPr>
              <a:t>Quand: lorsque l’adolescent est déclaré coupable d’une infraction commise après avoir atteint l’âge de 14 ans et pour laquelle un adulte serait passible d’une peine d’emprisonnement de plus de 2 ans (articles 64 et 67 LSJPA);</a:t>
            </a:r>
          </a:p>
          <a:p>
            <a:pPr marL="0" indent="0" algn="just">
              <a:buNone/>
            </a:pPr>
            <a:endParaRPr lang="fr-FR" sz="2000" dirty="0">
              <a:latin typeface="Arial" panose="020B0604020202020204" pitchFamily="34" charset="0"/>
              <a:cs typeface="Arial" panose="020B0604020202020204" pitchFamily="34" charset="0"/>
            </a:endParaRPr>
          </a:p>
          <a:p>
            <a:pPr algn="just"/>
            <a:r>
              <a:rPr lang="fr-FR" sz="2000" dirty="0">
                <a:latin typeface="Arial" panose="020B0604020202020204" pitchFamily="34" charset="0"/>
                <a:cs typeface="Arial" panose="020B0604020202020204" pitchFamily="34" charset="0"/>
              </a:rPr>
              <a:t>Article 72 LSJPA: la poursuite doit démontrer:</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La présomption de culpabilité morale moindre moins élevée dont bénéficie l’adolescent est réfutée;</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La peine spécifique conforme aux principes et objectifs énoncés aux articles 3 et 38 LSJPA, ne serait pas d’une durée suffisante pour obliger l’adolescent à répondre de ses actes délictueux.</a:t>
            </a:r>
          </a:p>
          <a:p>
            <a:pPr marL="0" indent="0" algn="just">
              <a:buNone/>
            </a:pPr>
            <a:endParaRPr lang="fr-FR" sz="1800" dirty="0">
              <a:latin typeface="Arial" panose="020B0604020202020204" pitchFamily="34" charset="0"/>
              <a:cs typeface="Arial" panose="020B0604020202020204" pitchFamily="34" charset="0"/>
            </a:endParaRPr>
          </a:p>
          <a:p>
            <a:pPr algn="just"/>
            <a:r>
              <a:rPr lang="fr-FR" sz="2000" dirty="0">
                <a:latin typeface="Arial" panose="020B0604020202020204" pitchFamily="34" charset="0"/>
                <a:cs typeface="Arial" panose="020B0604020202020204" pitchFamily="34" charset="0"/>
              </a:rPr>
              <a:t> et la Cour Suprême du Canada en juillet 2026:  R. c. I.M. </a:t>
            </a:r>
            <a:r>
              <a:rPr lang="fr-FR" sz="2000" b="1" dirty="0">
                <a:latin typeface="Arial" panose="020B0604020202020204" pitchFamily="34" charset="0"/>
                <a:cs typeface="Arial" panose="020B0604020202020204" pitchFamily="34" charset="0"/>
              </a:rPr>
              <a:t>et</a:t>
            </a:r>
            <a:r>
              <a:rPr lang="fr-FR" sz="2000" dirty="0">
                <a:latin typeface="Arial" panose="020B0604020202020204" pitchFamily="34" charset="0"/>
                <a:cs typeface="Arial" panose="020B0604020202020204" pitchFamily="34" charset="0"/>
              </a:rPr>
              <a:t> R. c .S.B.</a:t>
            </a:r>
          </a:p>
          <a:p>
            <a:pPr marL="0" indent="0">
              <a:buNone/>
            </a:pPr>
            <a:endParaRPr lang="fr-FR" sz="20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3BD11ECA-D376-F88B-B39B-E85FE9E92304}"/>
              </a:ext>
            </a:extLst>
          </p:cNvPr>
          <p:cNvSpPr>
            <a:spLocks noGrp="1"/>
          </p:cNvSpPr>
          <p:nvPr>
            <p:ph type="title"/>
          </p:nvPr>
        </p:nvSpPr>
        <p:spPr>
          <a:xfrm>
            <a:off x="180974" y="118872"/>
            <a:ext cx="11751946" cy="694944"/>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L’exception: l’assujettissement à une peine pour adulte</a:t>
            </a:r>
          </a:p>
        </p:txBody>
      </p:sp>
    </p:spTree>
    <p:extLst>
      <p:ext uri="{BB962C8B-B14F-4D97-AF65-F5344CB8AC3E}">
        <p14:creationId xmlns:p14="http://schemas.microsoft.com/office/powerpoint/2010/main" val="1560766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0477C1A5-86EF-EA4F-BBC0-229239F72487}"/>
              </a:ext>
            </a:extLst>
          </p:cNvPr>
          <p:cNvSpPr/>
          <p:nvPr/>
        </p:nvSpPr>
        <p:spPr>
          <a:xfrm>
            <a:off x="2685326" y="2939423"/>
            <a:ext cx="9506673" cy="778213"/>
          </a:xfrm>
          <a:prstGeom prst="rect">
            <a:avLst/>
          </a:prstGeom>
          <a:solidFill>
            <a:srgbClr val="8EA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B9F16E6-0A23-564A-89D3-53C1D1440872}"/>
              </a:ext>
            </a:extLst>
          </p:cNvPr>
          <p:cNvSpPr/>
          <p:nvPr/>
        </p:nvSpPr>
        <p:spPr>
          <a:xfrm>
            <a:off x="9980578" y="5856051"/>
            <a:ext cx="2211421" cy="778213"/>
          </a:xfrm>
          <a:prstGeom prst="rect">
            <a:avLst/>
          </a:prstGeom>
          <a:solidFill>
            <a:schemeClr val="bg1">
              <a:alpha val="45000"/>
            </a:schemeClr>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4C874A78-A86E-2645-869A-FEB19A152468}"/>
              </a:ext>
            </a:extLst>
          </p:cNvPr>
          <p:cNvSpPr>
            <a:spLocks noGrp="1"/>
          </p:cNvSpPr>
          <p:nvPr>
            <p:ph type="title"/>
          </p:nvPr>
        </p:nvSpPr>
        <p:spPr>
          <a:xfrm>
            <a:off x="838200" y="1691934"/>
            <a:ext cx="10515600" cy="1325563"/>
          </a:xfrm>
        </p:spPr>
        <p:txBody>
          <a:bodyPr/>
          <a:lstStyle/>
          <a:p>
            <a:pPr algn="ctr"/>
            <a:r>
              <a:rPr lang="fr-FR" b="1" dirty="0">
                <a:solidFill>
                  <a:srgbClr val="344B57"/>
                </a:solidFill>
                <a:latin typeface="Arial Narrow" panose="020B0604020202020204" pitchFamily="34" charset="0"/>
                <a:cs typeface="Arial Narrow" panose="020B0604020202020204" pitchFamily="34" charset="0"/>
              </a:rPr>
              <a:t>MERCI DE VOTRE ATTENTION!</a:t>
            </a:r>
          </a:p>
        </p:txBody>
      </p:sp>
      <p:pic>
        <p:nvPicPr>
          <p:cNvPr id="4" name="Image 3">
            <a:extLst>
              <a:ext uri="{FF2B5EF4-FFF2-40B4-BE49-F238E27FC236}">
                <a16:creationId xmlns:a16="http://schemas.microsoft.com/office/drawing/2014/main" id="{B6318250-446C-9A4B-AC16-4A85D264EDF0}"/>
              </a:ext>
            </a:extLst>
          </p:cNvPr>
          <p:cNvPicPr>
            <a:picLocks noChangeAspect="1"/>
          </p:cNvPicPr>
          <p:nvPr/>
        </p:nvPicPr>
        <p:blipFill>
          <a:blip r:embed="rId4"/>
          <a:stretch>
            <a:fillRect/>
          </a:stretch>
        </p:blipFill>
        <p:spPr>
          <a:xfrm>
            <a:off x="9993569" y="5821784"/>
            <a:ext cx="2198431" cy="842228"/>
          </a:xfrm>
          <a:prstGeom prst="rect">
            <a:avLst/>
          </a:prstGeom>
        </p:spPr>
      </p:pic>
      <p:sp>
        <p:nvSpPr>
          <p:cNvPr id="6" name="Titre 1">
            <a:extLst>
              <a:ext uri="{FF2B5EF4-FFF2-40B4-BE49-F238E27FC236}">
                <a16:creationId xmlns:a16="http://schemas.microsoft.com/office/drawing/2014/main" id="{C24E7A9B-5E57-4647-B572-AE9E424CE66B}"/>
              </a:ext>
            </a:extLst>
          </p:cNvPr>
          <p:cNvSpPr txBox="1">
            <a:spLocks/>
          </p:cNvSpPr>
          <p:nvPr/>
        </p:nvSpPr>
        <p:spPr>
          <a:xfrm>
            <a:off x="2685326" y="2664208"/>
            <a:ext cx="684063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bg1"/>
                </a:solidFill>
                <a:latin typeface="Arial Narrow" panose="020B0604020202020204" pitchFamily="34" charset="0"/>
                <a:cs typeface="Arial Narrow" panose="020B0604020202020204" pitchFamily="34" charset="0"/>
              </a:rPr>
              <a:t>Suivez-nous</a:t>
            </a:r>
          </a:p>
        </p:txBody>
      </p:sp>
      <p:pic>
        <p:nvPicPr>
          <p:cNvPr id="7" name="Image 6">
            <a:extLst>
              <a:ext uri="{FF2B5EF4-FFF2-40B4-BE49-F238E27FC236}">
                <a16:creationId xmlns:a16="http://schemas.microsoft.com/office/drawing/2014/main" id="{9E343747-4237-B640-B778-6444ABF87FC3}"/>
              </a:ext>
            </a:extLst>
          </p:cNvPr>
          <p:cNvPicPr>
            <a:picLocks noChangeAspect="1"/>
          </p:cNvPicPr>
          <p:nvPr/>
        </p:nvPicPr>
        <p:blipFill>
          <a:blip r:embed="rId5"/>
          <a:stretch>
            <a:fillRect/>
          </a:stretch>
        </p:blipFill>
        <p:spPr>
          <a:xfrm>
            <a:off x="6415797" y="3093918"/>
            <a:ext cx="482675" cy="482675"/>
          </a:xfrm>
          <a:prstGeom prst="rect">
            <a:avLst/>
          </a:prstGeom>
        </p:spPr>
      </p:pic>
      <p:pic>
        <p:nvPicPr>
          <p:cNvPr id="11" name="Image 10">
            <a:extLst>
              <a:ext uri="{FF2B5EF4-FFF2-40B4-BE49-F238E27FC236}">
                <a16:creationId xmlns:a16="http://schemas.microsoft.com/office/drawing/2014/main" id="{BB09CF28-5D6E-B144-86E7-A3E72E13F4AD}"/>
              </a:ext>
            </a:extLst>
          </p:cNvPr>
          <p:cNvPicPr>
            <a:picLocks noChangeAspect="1"/>
          </p:cNvPicPr>
          <p:nvPr/>
        </p:nvPicPr>
        <p:blipFill>
          <a:blip r:embed="rId6"/>
          <a:stretch>
            <a:fillRect/>
          </a:stretch>
        </p:blipFill>
        <p:spPr>
          <a:xfrm>
            <a:off x="7054734" y="3091140"/>
            <a:ext cx="529269" cy="529269"/>
          </a:xfrm>
          <a:prstGeom prst="rect">
            <a:avLst/>
          </a:prstGeom>
        </p:spPr>
      </p:pic>
      <p:pic>
        <p:nvPicPr>
          <p:cNvPr id="17" name="Image 16">
            <a:extLst>
              <a:ext uri="{FF2B5EF4-FFF2-40B4-BE49-F238E27FC236}">
                <a16:creationId xmlns:a16="http://schemas.microsoft.com/office/drawing/2014/main" id="{C80154E2-FBB5-D64F-9495-3B8C8FD2A66A}"/>
              </a:ext>
            </a:extLst>
          </p:cNvPr>
          <p:cNvPicPr>
            <a:picLocks noChangeAspect="1"/>
          </p:cNvPicPr>
          <p:nvPr/>
        </p:nvPicPr>
        <p:blipFill>
          <a:blip r:embed="rId7"/>
          <a:stretch>
            <a:fillRect/>
          </a:stretch>
        </p:blipFill>
        <p:spPr>
          <a:xfrm>
            <a:off x="7736011" y="3138080"/>
            <a:ext cx="527926" cy="482675"/>
          </a:xfrm>
          <a:prstGeom prst="rect">
            <a:avLst/>
          </a:prstGeom>
        </p:spPr>
      </p:pic>
      <p:pic>
        <p:nvPicPr>
          <p:cNvPr id="21" name="Image 20">
            <a:extLst>
              <a:ext uri="{FF2B5EF4-FFF2-40B4-BE49-F238E27FC236}">
                <a16:creationId xmlns:a16="http://schemas.microsoft.com/office/drawing/2014/main" id="{60B87E91-7B9A-0347-B7A2-12BCC3A3EF19}"/>
              </a:ext>
            </a:extLst>
          </p:cNvPr>
          <p:cNvPicPr>
            <a:picLocks noChangeAspect="1"/>
          </p:cNvPicPr>
          <p:nvPr/>
        </p:nvPicPr>
        <p:blipFill>
          <a:blip r:embed="rId8"/>
          <a:srcRect/>
          <a:stretch/>
        </p:blipFill>
        <p:spPr>
          <a:xfrm>
            <a:off x="9023999" y="3122949"/>
            <a:ext cx="482675" cy="482675"/>
          </a:xfrm>
          <a:prstGeom prst="rect">
            <a:avLst/>
          </a:prstGeom>
        </p:spPr>
      </p:pic>
      <p:pic>
        <p:nvPicPr>
          <p:cNvPr id="23" name="Image 22">
            <a:extLst>
              <a:ext uri="{FF2B5EF4-FFF2-40B4-BE49-F238E27FC236}">
                <a16:creationId xmlns:a16="http://schemas.microsoft.com/office/drawing/2014/main" id="{5967050E-6B5D-EE40-A209-AF0B3FFD9F67}"/>
              </a:ext>
            </a:extLst>
          </p:cNvPr>
          <p:cNvPicPr>
            <a:picLocks noChangeAspect="1"/>
          </p:cNvPicPr>
          <p:nvPr/>
        </p:nvPicPr>
        <p:blipFill>
          <a:blip r:embed="rId9"/>
          <a:stretch>
            <a:fillRect/>
          </a:stretch>
        </p:blipFill>
        <p:spPr>
          <a:xfrm>
            <a:off x="9635273" y="2978460"/>
            <a:ext cx="778213" cy="778213"/>
          </a:xfrm>
          <a:prstGeom prst="rect">
            <a:avLst/>
          </a:prstGeom>
        </p:spPr>
      </p:pic>
      <p:sp>
        <p:nvSpPr>
          <p:cNvPr id="29" name="Losange 28">
            <a:extLst>
              <a:ext uri="{FF2B5EF4-FFF2-40B4-BE49-F238E27FC236}">
                <a16:creationId xmlns:a16="http://schemas.microsoft.com/office/drawing/2014/main" id="{CECC8FB1-67CF-EE47-8628-7737CB8B3DFF}"/>
              </a:ext>
            </a:extLst>
          </p:cNvPr>
          <p:cNvSpPr/>
          <p:nvPr/>
        </p:nvSpPr>
        <p:spPr>
          <a:xfrm>
            <a:off x="914400" y="6156529"/>
            <a:ext cx="1407527" cy="1407527"/>
          </a:xfrm>
          <a:prstGeom prst="diamond">
            <a:avLst/>
          </a:prstGeom>
          <a:solidFill>
            <a:srgbClr val="8EA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Losange 29">
            <a:extLst>
              <a:ext uri="{FF2B5EF4-FFF2-40B4-BE49-F238E27FC236}">
                <a16:creationId xmlns:a16="http://schemas.microsoft.com/office/drawing/2014/main" id="{0D4ECAA4-FEFD-3648-96AE-9F37C5F7F264}"/>
              </a:ext>
            </a:extLst>
          </p:cNvPr>
          <p:cNvSpPr/>
          <p:nvPr/>
        </p:nvSpPr>
        <p:spPr>
          <a:xfrm>
            <a:off x="914400" y="4553435"/>
            <a:ext cx="1407527" cy="1407527"/>
          </a:xfrm>
          <a:prstGeom prst="diamond">
            <a:avLst/>
          </a:prstGeom>
          <a:solidFill>
            <a:srgbClr val="344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8" name="Image 7">
            <a:extLst>
              <a:ext uri="{FF2B5EF4-FFF2-40B4-BE49-F238E27FC236}">
                <a16:creationId xmlns:a16="http://schemas.microsoft.com/office/drawing/2014/main" id="{7CAAE848-6106-5C4D-B631-7BF7DC62A5E9}"/>
              </a:ext>
            </a:extLst>
          </p:cNvPr>
          <p:cNvPicPr>
            <a:picLocks noChangeAspect="1"/>
          </p:cNvPicPr>
          <p:nvPr/>
        </p:nvPicPr>
        <p:blipFill>
          <a:blip r:embed="rId10"/>
          <a:stretch>
            <a:fillRect/>
          </a:stretch>
        </p:blipFill>
        <p:spPr>
          <a:xfrm>
            <a:off x="5772357" y="3093919"/>
            <a:ext cx="482675" cy="482675"/>
          </a:xfrm>
          <a:prstGeom prst="rect">
            <a:avLst/>
          </a:prstGeom>
        </p:spPr>
      </p:pic>
      <p:pic>
        <p:nvPicPr>
          <p:cNvPr id="10" name="Image 9">
            <a:extLst>
              <a:ext uri="{FF2B5EF4-FFF2-40B4-BE49-F238E27FC236}">
                <a16:creationId xmlns:a16="http://schemas.microsoft.com/office/drawing/2014/main" id="{DF1F993B-3E4E-8344-B6D7-0D52E319C3B2}"/>
              </a:ext>
            </a:extLst>
          </p:cNvPr>
          <p:cNvPicPr>
            <a:picLocks noChangeAspect="1"/>
          </p:cNvPicPr>
          <p:nvPr/>
        </p:nvPicPr>
        <p:blipFill>
          <a:blip r:embed="rId11"/>
          <a:stretch>
            <a:fillRect/>
          </a:stretch>
        </p:blipFill>
        <p:spPr>
          <a:xfrm>
            <a:off x="8378400" y="3121918"/>
            <a:ext cx="482676" cy="482676"/>
          </a:xfrm>
          <a:prstGeom prst="rect">
            <a:avLst/>
          </a:prstGeom>
        </p:spPr>
      </p:pic>
      <p:sp>
        <p:nvSpPr>
          <p:cNvPr id="18" name="Losange 17">
            <a:extLst>
              <a:ext uri="{FF2B5EF4-FFF2-40B4-BE49-F238E27FC236}">
                <a16:creationId xmlns:a16="http://schemas.microsoft.com/office/drawing/2014/main" id="{FCE495C7-88E5-AABC-2E44-59C7591EDA2A}"/>
              </a:ext>
            </a:extLst>
          </p:cNvPr>
          <p:cNvSpPr/>
          <p:nvPr/>
        </p:nvSpPr>
        <p:spPr>
          <a:xfrm>
            <a:off x="0" y="5354982"/>
            <a:ext cx="1407527" cy="1407527"/>
          </a:xfrm>
          <a:prstGeom prst="diamond">
            <a:avLst/>
          </a:prstGeom>
          <a:solidFill>
            <a:srgbClr val="8E2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96592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72948-0225-F745-97C5-2FBC23292A31}"/>
              </a:ext>
            </a:extLst>
          </p:cNvPr>
          <p:cNvSpPr>
            <a:spLocks noGrp="1"/>
          </p:cNvSpPr>
          <p:nvPr>
            <p:ph type="title"/>
          </p:nvPr>
        </p:nvSpPr>
        <p:spPr>
          <a:xfrm>
            <a:off x="838200" y="365126"/>
            <a:ext cx="3562815" cy="623616"/>
          </a:xfrm>
        </p:spPr>
        <p:txBody>
          <a:bodyPr>
            <a:normAutofit fontScale="90000"/>
          </a:bodyPr>
          <a:lstStyle/>
          <a:p>
            <a:r>
              <a:rPr lang="fr-FR" dirty="0">
                <a:solidFill>
                  <a:srgbClr val="344B57"/>
                </a:solidFill>
                <a:latin typeface="Arial Narrow" panose="020B0604020202020204" pitchFamily="34" charset="0"/>
                <a:cs typeface="Arial Narrow" panose="020B0604020202020204" pitchFamily="34" charset="0"/>
              </a:rPr>
              <a:t>Icônes officiels</a:t>
            </a:r>
          </a:p>
        </p:txBody>
      </p:sp>
      <p:sp>
        <p:nvSpPr>
          <p:cNvPr id="19" name="ZoneTexte 18">
            <a:extLst>
              <a:ext uri="{FF2B5EF4-FFF2-40B4-BE49-F238E27FC236}">
                <a16:creationId xmlns:a16="http://schemas.microsoft.com/office/drawing/2014/main" id="{F10D22ED-A663-644B-85B3-BD406ABD2C30}"/>
              </a:ext>
            </a:extLst>
          </p:cNvPr>
          <p:cNvSpPr txBox="1"/>
          <p:nvPr/>
        </p:nvSpPr>
        <p:spPr>
          <a:xfrm>
            <a:off x="838200" y="996177"/>
            <a:ext cx="10809248" cy="523220"/>
          </a:xfrm>
          <a:prstGeom prst="rect">
            <a:avLst/>
          </a:prstGeom>
          <a:noFill/>
        </p:spPr>
        <p:txBody>
          <a:bodyPr wrap="square" rtlCol="0">
            <a:spAutoFit/>
          </a:bodyPr>
          <a:lstStyle/>
          <a:p>
            <a:r>
              <a:rPr lang="fr-FR" sz="1400" dirty="0">
                <a:solidFill>
                  <a:srgbClr val="8EA7AC"/>
                </a:solidFill>
                <a:latin typeface="Arial Narrow" panose="020B0604020202020204" pitchFamily="34" charset="0"/>
                <a:cs typeface="Arial Narrow" panose="020B0604020202020204" pitchFamily="34" charset="0"/>
              </a:rPr>
              <a:t>Si vous souhaitez dynamiser davantage votre présentation, et que votre sujet le permet, nous vous recommandons d’utiliser les icônes officiels du DPCP, approuvées par la direction. </a:t>
            </a:r>
          </a:p>
        </p:txBody>
      </p:sp>
      <p:graphicFrame>
        <p:nvGraphicFramePr>
          <p:cNvPr id="3" name="Tableau 6">
            <a:extLst>
              <a:ext uri="{FF2B5EF4-FFF2-40B4-BE49-F238E27FC236}">
                <a16:creationId xmlns:a16="http://schemas.microsoft.com/office/drawing/2014/main" id="{229FB615-3C8E-FF97-A711-A5F24DC8C401}"/>
              </a:ext>
            </a:extLst>
          </p:cNvPr>
          <p:cNvGraphicFramePr>
            <a:graphicFrameLocks noGrp="1"/>
          </p:cNvGraphicFramePr>
          <p:nvPr>
            <p:extLst>
              <p:ext uri="{D42A27DB-BD31-4B8C-83A1-F6EECF244321}">
                <p14:modId xmlns:p14="http://schemas.microsoft.com/office/powerpoint/2010/main" val="1901325030"/>
              </p:ext>
            </p:extLst>
          </p:nvPr>
        </p:nvGraphicFramePr>
        <p:xfrm>
          <a:off x="873453" y="1738861"/>
          <a:ext cx="9923737" cy="4677103"/>
        </p:xfrm>
        <a:graphic>
          <a:graphicData uri="http://schemas.openxmlformats.org/drawingml/2006/table">
            <a:tbl>
              <a:tblPr firstRow="1" bandRow="1">
                <a:tableStyleId>{5C22544A-7EE6-4342-B048-85BDC9FD1C3A}</a:tableStyleId>
              </a:tblPr>
              <a:tblGrid>
                <a:gridCol w="1094697">
                  <a:extLst>
                    <a:ext uri="{9D8B030D-6E8A-4147-A177-3AD203B41FA5}">
                      <a16:colId xmlns:a16="http://schemas.microsoft.com/office/drawing/2014/main" val="475440008"/>
                    </a:ext>
                  </a:extLst>
                </a:gridCol>
                <a:gridCol w="1097280">
                  <a:extLst>
                    <a:ext uri="{9D8B030D-6E8A-4147-A177-3AD203B41FA5}">
                      <a16:colId xmlns:a16="http://schemas.microsoft.com/office/drawing/2014/main" val="3325834045"/>
                    </a:ext>
                  </a:extLst>
                </a:gridCol>
                <a:gridCol w="1108710">
                  <a:extLst>
                    <a:ext uri="{9D8B030D-6E8A-4147-A177-3AD203B41FA5}">
                      <a16:colId xmlns:a16="http://schemas.microsoft.com/office/drawing/2014/main" val="1608241300"/>
                    </a:ext>
                  </a:extLst>
                </a:gridCol>
                <a:gridCol w="1097280">
                  <a:extLst>
                    <a:ext uri="{9D8B030D-6E8A-4147-A177-3AD203B41FA5}">
                      <a16:colId xmlns:a16="http://schemas.microsoft.com/office/drawing/2014/main" val="4002475443"/>
                    </a:ext>
                  </a:extLst>
                </a:gridCol>
                <a:gridCol w="1085850">
                  <a:extLst>
                    <a:ext uri="{9D8B030D-6E8A-4147-A177-3AD203B41FA5}">
                      <a16:colId xmlns:a16="http://schemas.microsoft.com/office/drawing/2014/main" val="3567574414"/>
                    </a:ext>
                  </a:extLst>
                </a:gridCol>
                <a:gridCol w="1205230">
                  <a:extLst>
                    <a:ext uri="{9D8B030D-6E8A-4147-A177-3AD203B41FA5}">
                      <a16:colId xmlns:a16="http://schemas.microsoft.com/office/drawing/2014/main" val="168012162"/>
                    </a:ext>
                  </a:extLst>
                </a:gridCol>
                <a:gridCol w="1097280">
                  <a:extLst>
                    <a:ext uri="{9D8B030D-6E8A-4147-A177-3AD203B41FA5}">
                      <a16:colId xmlns:a16="http://schemas.microsoft.com/office/drawing/2014/main" val="1295332847"/>
                    </a:ext>
                  </a:extLst>
                </a:gridCol>
                <a:gridCol w="1085850">
                  <a:extLst>
                    <a:ext uri="{9D8B030D-6E8A-4147-A177-3AD203B41FA5}">
                      <a16:colId xmlns:a16="http://schemas.microsoft.com/office/drawing/2014/main" val="2281845232"/>
                    </a:ext>
                  </a:extLst>
                </a:gridCol>
                <a:gridCol w="1051560">
                  <a:extLst>
                    <a:ext uri="{9D8B030D-6E8A-4147-A177-3AD203B41FA5}">
                      <a16:colId xmlns:a16="http://schemas.microsoft.com/office/drawing/2014/main" val="3544042450"/>
                    </a:ext>
                  </a:extLst>
                </a:gridCol>
              </a:tblGrid>
              <a:tr h="1076653">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8405585"/>
                  </a:ext>
                </a:extLst>
              </a:tr>
              <a:tr h="480060">
                <a:tc>
                  <a:txBody>
                    <a:bodyPr/>
                    <a:lstStyle/>
                    <a:p>
                      <a:pPr algn="ctr"/>
                      <a:r>
                        <a:rPr lang="fr-FR" sz="1200" b="0" i="0" dirty="0">
                          <a:latin typeface="Arial Narrow" panose="020B0604020202020204" pitchFamily="34" charset="0"/>
                          <a:cs typeface="Arial Narrow" panose="020B0604020202020204" pitchFamily="34" charset="0"/>
                        </a:rPr>
                        <a:t>Accès à l’information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Aide aux victimes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Avertissement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Balado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Capsule culturelle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Comité</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Communication</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Courrier</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Date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1517300"/>
                  </a:ext>
                </a:extLst>
              </a:tr>
              <a:tr h="1085850">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8907916"/>
                  </a:ext>
                </a:extLst>
              </a:tr>
              <a:tr h="448003">
                <a:tc>
                  <a:txBody>
                    <a:bodyPr/>
                    <a:lstStyle/>
                    <a:p>
                      <a:pPr algn="ctr"/>
                      <a:r>
                        <a:rPr lang="fr-FR" sz="1200" b="0" i="0" dirty="0">
                          <a:latin typeface="Arial Narrow" panose="020B0604020202020204" pitchFamily="34" charset="0"/>
                          <a:cs typeface="Arial Narrow" panose="020B0604020202020204" pitchFamily="34" charset="0"/>
                        </a:rPr>
                        <a:t>Directives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Document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Document légal</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Document et stylo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Droit criminel</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Droit pénal</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Environnement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Éthique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Fonction publique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876423"/>
                  </a:ext>
                </a:extLst>
              </a:tr>
              <a:tr h="1120140">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6702164"/>
                  </a:ext>
                </a:extLst>
              </a:tr>
              <a:tr h="0">
                <a:tc>
                  <a:txBody>
                    <a:bodyPr/>
                    <a:lstStyle/>
                    <a:p>
                      <a:pPr algn="ctr"/>
                      <a:r>
                        <a:rPr lang="fr-FR" sz="1200" b="0" i="0" dirty="0">
                          <a:latin typeface="Arial Narrow" panose="020B0604020202020204" pitchFamily="34" charset="0"/>
                          <a:cs typeface="Arial Narrow" panose="020B0604020202020204" pitchFamily="34" charset="0"/>
                        </a:rPr>
                        <a:t>Fonction publique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Jurés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200" b="0" i="0" dirty="0">
                          <a:latin typeface="Arial Narrow" panose="020B0604020202020204" pitchFamily="34" charset="0"/>
                          <a:cs typeface="Arial Narrow" panose="020B0604020202020204" pitchFamily="34" charset="0"/>
                        </a:rPr>
                        <a:t>Justice (Balance)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Justice</a:t>
                      </a:r>
                    </a:p>
                    <a:p>
                      <a:pPr algn="ctr"/>
                      <a:r>
                        <a:rPr lang="fr-FR" sz="1200" b="0" i="0" dirty="0">
                          <a:latin typeface="Arial Narrow" panose="020B0604020202020204" pitchFamily="34" charset="0"/>
                          <a:cs typeface="Arial Narrow" panose="020B0604020202020204" pitchFamily="34" charset="0"/>
                        </a:rPr>
                        <a:t>(Colonne)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Justice</a:t>
                      </a:r>
                    </a:p>
                    <a:p>
                      <a:pPr algn="ctr"/>
                      <a:r>
                        <a:rPr lang="fr-FR" sz="1200" b="0" i="0" dirty="0">
                          <a:latin typeface="Arial Narrow" panose="020B0604020202020204" pitchFamily="34" charset="0"/>
                          <a:cs typeface="Arial Narrow" panose="020B0604020202020204" pitchFamily="34" charset="0"/>
                        </a:rPr>
                        <a:t>(Marteau)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Langue française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Le Saviez-vous?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Lieu</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Milieu carcéral</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2977037"/>
                  </a:ext>
                </a:extLst>
              </a:tr>
            </a:tbl>
          </a:graphicData>
        </a:graphic>
      </p:graphicFrame>
      <p:pic>
        <p:nvPicPr>
          <p:cNvPr id="10" name="Image 9">
            <a:extLst>
              <a:ext uri="{FF2B5EF4-FFF2-40B4-BE49-F238E27FC236}">
                <a16:creationId xmlns:a16="http://schemas.microsoft.com/office/drawing/2014/main" id="{01002DE3-1D92-157A-1563-CE868758CA72}"/>
              </a:ext>
            </a:extLst>
          </p:cNvPr>
          <p:cNvPicPr>
            <a:picLocks noChangeAspect="1"/>
          </p:cNvPicPr>
          <p:nvPr/>
        </p:nvPicPr>
        <p:blipFill>
          <a:blip r:embed="rId4"/>
          <a:stretch>
            <a:fillRect/>
          </a:stretch>
        </p:blipFill>
        <p:spPr>
          <a:xfrm>
            <a:off x="940521" y="1723697"/>
            <a:ext cx="1080000" cy="1080000"/>
          </a:xfrm>
          <a:prstGeom prst="rect">
            <a:avLst/>
          </a:prstGeom>
        </p:spPr>
      </p:pic>
      <p:pic>
        <p:nvPicPr>
          <p:cNvPr id="12" name="Image 11">
            <a:extLst>
              <a:ext uri="{FF2B5EF4-FFF2-40B4-BE49-F238E27FC236}">
                <a16:creationId xmlns:a16="http://schemas.microsoft.com/office/drawing/2014/main" id="{07A4716A-539A-8176-4EA6-BD5583343D4E}"/>
              </a:ext>
            </a:extLst>
          </p:cNvPr>
          <p:cNvPicPr>
            <a:picLocks noChangeAspect="1"/>
          </p:cNvPicPr>
          <p:nvPr/>
        </p:nvPicPr>
        <p:blipFill>
          <a:blip r:embed="rId5"/>
          <a:stretch>
            <a:fillRect/>
          </a:stretch>
        </p:blipFill>
        <p:spPr>
          <a:xfrm>
            <a:off x="2045317" y="1723697"/>
            <a:ext cx="1080000" cy="1080000"/>
          </a:xfrm>
          <a:prstGeom prst="rect">
            <a:avLst/>
          </a:prstGeom>
        </p:spPr>
      </p:pic>
      <p:pic>
        <p:nvPicPr>
          <p:cNvPr id="15" name="Image 14">
            <a:extLst>
              <a:ext uri="{FF2B5EF4-FFF2-40B4-BE49-F238E27FC236}">
                <a16:creationId xmlns:a16="http://schemas.microsoft.com/office/drawing/2014/main" id="{C371B68C-7D28-E4D2-5458-7D17A5D94B88}"/>
              </a:ext>
            </a:extLst>
          </p:cNvPr>
          <p:cNvPicPr>
            <a:picLocks noChangeAspect="1"/>
          </p:cNvPicPr>
          <p:nvPr/>
        </p:nvPicPr>
        <p:blipFill>
          <a:blip r:embed="rId6"/>
          <a:stretch>
            <a:fillRect/>
          </a:stretch>
        </p:blipFill>
        <p:spPr>
          <a:xfrm>
            <a:off x="3125317" y="1723697"/>
            <a:ext cx="1080000" cy="1080000"/>
          </a:xfrm>
          <a:prstGeom prst="rect">
            <a:avLst/>
          </a:prstGeom>
        </p:spPr>
      </p:pic>
      <p:pic>
        <p:nvPicPr>
          <p:cNvPr id="17" name="Image 16">
            <a:extLst>
              <a:ext uri="{FF2B5EF4-FFF2-40B4-BE49-F238E27FC236}">
                <a16:creationId xmlns:a16="http://schemas.microsoft.com/office/drawing/2014/main" id="{EA763923-5BC3-C244-2FF6-DEA82F029F5D}"/>
              </a:ext>
            </a:extLst>
          </p:cNvPr>
          <p:cNvPicPr>
            <a:picLocks noChangeAspect="1"/>
          </p:cNvPicPr>
          <p:nvPr/>
        </p:nvPicPr>
        <p:blipFill>
          <a:blip r:embed="rId7"/>
          <a:stretch>
            <a:fillRect/>
          </a:stretch>
        </p:blipFill>
        <p:spPr>
          <a:xfrm>
            <a:off x="4145792" y="1723697"/>
            <a:ext cx="1110857" cy="1080000"/>
          </a:xfrm>
          <a:prstGeom prst="rect">
            <a:avLst/>
          </a:prstGeom>
        </p:spPr>
      </p:pic>
      <p:pic>
        <p:nvPicPr>
          <p:cNvPr id="22" name="Image 21">
            <a:extLst>
              <a:ext uri="{FF2B5EF4-FFF2-40B4-BE49-F238E27FC236}">
                <a16:creationId xmlns:a16="http://schemas.microsoft.com/office/drawing/2014/main" id="{C4039618-7124-0A5F-1646-26E9FDC1CFCA}"/>
              </a:ext>
            </a:extLst>
          </p:cNvPr>
          <p:cNvPicPr>
            <a:picLocks noChangeAspect="1"/>
          </p:cNvPicPr>
          <p:nvPr/>
        </p:nvPicPr>
        <p:blipFill>
          <a:blip r:embed="rId8"/>
          <a:stretch>
            <a:fillRect/>
          </a:stretch>
        </p:blipFill>
        <p:spPr>
          <a:xfrm>
            <a:off x="5252777" y="1726109"/>
            <a:ext cx="1080000" cy="1080000"/>
          </a:xfrm>
          <a:prstGeom prst="rect">
            <a:avLst/>
          </a:prstGeom>
        </p:spPr>
      </p:pic>
      <p:pic>
        <p:nvPicPr>
          <p:cNvPr id="26" name="Image 25">
            <a:extLst>
              <a:ext uri="{FF2B5EF4-FFF2-40B4-BE49-F238E27FC236}">
                <a16:creationId xmlns:a16="http://schemas.microsoft.com/office/drawing/2014/main" id="{2A395DFC-A4C1-4FE1-8868-E479C7BCAD59}"/>
              </a:ext>
            </a:extLst>
          </p:cNvPr>
          <p:cNvPicPr>
            <a:picLocks noChangeAspect="1"/>
          </p:cNvPicPr>
          <p:nvPr/>
        </p:nvPicPr>
        <p:blipFill>
          <a:blip r:embed="rId9"/>
          <a:stretch>
            <a:fillRect/>
          </a:stretch>
        </p:blipFill>
        <p:spPr>
          <a:xfrm>
            <a:off x="7583448" y="1727234"/>
            <a:ext cx="1080000" cy="1080000"/>
          </a:xfrm>
          <a:prstGeom prst="rect">
            <a:avLst/>
          </a:prstGeom>
        </p:spPr>
      </p:pic>
      <p:pic>
        <p:nvPicPr>
          <p:cNvPr id="30" name="Image 29">
            <a:extLst>
              <a:ext uri="{FF2B5EF4-FFF2-40B4-BE49-F238E27FC236}">
                <a16:creationId xmlns:a16="http://schemas.microsoft.com/office/drawing/2014/main" id="{44630D1F-047D-4316-0FED-673BE45FA4C8}"/>
              </a:ext>
            </a:extLst>
          </p:cNvPr>
          <p:cNvPicPr>
            <a:picLocks noChangeAspect="1"/>
          </p:cNvPicPr>
          <p:nvPr/>
        </p:nvPicPr>
        <p:blipFill>
          <a:blip r:embed="rId10"/>
          <a:stretch>
            <a:fillRect/>
          </a:stretch>
        </p:blipFill>
        <p:spPr>
          <a:xfrm>
            <a:off x="8663448" y="1738861"/>
            <a:ext cx="1110857" cy="1080000"/>
          </a:xfrm>
          <a:prstGeom prst="rect">
            <a:avLst/>
          </a:prstGeom>
        </p:spPr>
      </p:pic>
      <p:pic>
        <p:nvPicPr>
          <p:cNvPr id="47" name="Image 46">
            <a:extLst>
              <a:ext uri="{FF2B5EF4-FFF2-40B4-BE49-F238E27FC236}">
                <a16:creationId xmlns:a16="http://schemas.microsoft.com/office/drawing/2014/main" id="{BC0DCDD2-D8AD-6397-FA5C-2AA0832E1B08}"/>
              </a:ext>
            </a:extLst>
          </p:cNvPr>
          <p:cNvPicPr>
            <a:picLocks noChangeAspect="1"/>
          </p:cNvPicPr>
          <p:nvPr/>
        </p:nvPicPr>
        <p:blipFill>
          <a:blip r:embed="rId11"/>
          <a:stretch>
            <a:fillRect/>
          </a:stretch>
        </p:blipFill>
        <p:spPr>
          <a:xfrm>
            <a:off x="3078585" y="3267208"/>
            <a:ext cx="1080000" cy="1080000"/>
          </a:xfrm>
          <a:prstGeom prst="rect">
            <a:avLst/>
          </a:prstGeom>
        </p:spPr>
      </p:pic>
      <p:pic>
        <p:nvPicPr>
          <p:cNvPr id="51" name="Image 50">
            <a:extLst>
              <a:ext uri="{FF2B5EF4-FFF2-40B4-BE49-F238E27FC236}">
                <a16:creationId xmlns:a16="http://schemas.microsoft.com/office/drawing/2014/main" id="{17F0BABD-846C-B7CF-558F-506AEC12E7C0}"/>
              </a:ext>
            </a:extLst>
          </p:cNvPr>
          <p:cNvPicPr>
            <a:picLocks noChangeAspect="1"/>
          </p:cNvPicPr>
          <p:nvPr/>
        </p:nvPicPr>
        <p:blipFill>
          <a:blip r:embed="rId12"/>
          <a:stretch>
            <a:fillRect/>
          </a:stretch>
        </p:blipFill>
        <p:spPr>
          <a:xfrm>
            <a:off x="5276765" y="3283202"/>
            <a:ext cx="1080000" cy="1080000"/>
          </a:xfrm>
          <a:prstGeom prst="rect">
            <a:avLst/>
          </a:prstGeom>
        </p:spPr>
      </p:pic>
      <p:pic>
        <p:nvPicPr>
          <p:cNvPr id="61" name="Image 60">
            <a:extLst>
              <a:ext uri="{FF2B5EF4-FFF2-40B4-BE49-F238E27FC236}">
                <a16:creationId xmlns:a16="http://schemas.microsoft.com/office/drawing/2014/main" id="{F441388A-9F65-7890-3554-FEBCDBE99A39}"/>
              </a:ext>
            </a:extLst>
          </p:cNvPr>
          <p:cNvPicPr>
            <a:picLocks noChangeAspect="1"/>
          </p:cNvPicPr>
          <p:nvPr/>
        </p:nvPicPr>
        <p:blipFill>
          <a:blip r:embed="rId13"/>
          <a:stretch>
            <a:fillRect/>
          </a:stretch>
        </p:blipFill>
        <p:spPr>
          <a:xfrm>
            <a:off x="6419233" y="3305949"/>
            <a:ext cx="1080000" cy="1080000"/>
          </a:xfrm>
          <a:prstGeom prst="rect">
            <a:avLst/>
          </a:prstGeom>
        </p:spPr>
      </p:pic>
      <p:pic>
        <p:nvPicPr>
          <p:cNvPr id="74" name="Image 73">
            <a:extLst>
              <a:ext uri="{FF2B5EF4-FFF2-40B4-BE49-F238E27FC236}">
                <a16:creationId xmlns:a16="http://schemas.microsoft.com/office/drawing/2014/main" id="{A908688C-7F33-6433-C697-CC9C3C75457E}"/>
              </a:ext>
            </a:extLst>
          </p:cNvPr>
          <p:cNvPicPr>
            <a:picLocks noChangeAspect="1"/>
          </p:cNvPicPr>
          <p:nvPr/>
        </p:nvPicPr>
        <p:blipFill>
          <a:blip r:embed="rId14"/>
          <a:stretch>
            <a:fillRect/>
          </a:stretch>
        </p:blipFill>
        <p:spPr>
          <a:xfrm>
            <a:off x="7544329" y="3318026"/>
            <a:ext cx="1080000" cy="1080000"/>
          </a:xfrm>
          <a:prstGeom prst="rect">
            <a:avLst/>
          </a:prstGeom>
        </p:spPr>
      </p:pic>
      <p:pic>
        <p:nvPicPr>
          <p:cNvPr id="78" name="Image 77">
            <a:extLst>
              <a:ext uri="{FF2B5EF4-FFF2-40B4-BE49-F238E27FC236}">
                <a16:creationId xmlns:a16="http://schemas.microsoft.com/office/drawing/2014/main" id="{A9A4D6F2-6D3F-8181-D7C8-B52CC18F7205}"/>
              </a:ext>
            </a:extLst>
          </p:cNvPr>
          <p:cNvPicPr>
            <a:picLocks noChangeAspect="1"/>
          </p:cNvPicPr>
          <p:nvPr/>
        </p:nvPicPr>
        <p:blipFill>
          <a:blip r:embed="rId15"/>
          <a:stretch>
            <a:fillRect/>
          </a:stretch>
        </p:blipFill>
        <p:spPr>
          <a:xfrm>
            <a:off x="8646170" y="3305949"/>
            <a:ext cx="1080000" cy="1080000"/>
          </a:xfrm>
          <a:prstGeom prst="rect">
            <a:avLst/>
          </a:prstGeom>
        </p:spPr>
      </p:pic>
      <p:pic>
        <p:nvPicPr>
          <p:cNvPr id="86" name="Image 85">
            <a:extLst>
              <a:ext uri="{FF2B5EF4-FFF2-40B4-BE49-F238E27FC236}">
                <a16:creationId xmlns:a16="http://schemas.microsoft.com/office/drawing/2014/main" id="{06DAB57D-9DD3-63A7-4709-F1D1F27D89FB}"/>
              </a:ext>
            </a:extLst>
          </p:cNvPr>
          <p:cNvPicPr>
            <a:picLocks noChangeAspect="1"/>
          </p:cNvPicPr>
          <p:nvPr/>
        </p:nvPicPr>
        <p:blipFill>
          <a:blip r:embed="rId16"/>
          <a:stretch>
            <a:fillRect/>
          </a:stretch>
        </p:blipFill>
        <p:spPr>
          <a:xfrm>
            <a:off x="9713937" y="3275620"/>
            <a:ext cx="1080000" cy="1080000"/>
          </a:xfrm>
          <a:prstGeom prst="rect">
            <a:avLst/>
          </a:prstGeom>
        </p:spPr>
      </p:pic>
      <p:pic>
        <p:nvPicPr>
          <p:cNvPr id="88" name="Image 87">
            <a:extLst>
              <a:ext uri="{FF2B5EF4-FFF2-40B4-BE49-F238E27FC236}">
                <a16:creationId xmlns:a16="http://schemas.microsoft.com/office/drawing/2014/main" id="{E76B8252-2BB1-492E-7E2A-24158EF31449}"/>
              </a:ext>
            </a:extLst>
          </p:cNvPr>
          <p:cNvPicPr>
            <a:picLocks noChangeAspect="1"/>
          </p:cNvPicPr>
          <p:nvPr/>
        </p:nvPicPr>
        <p:blipFill>
          <a:blip r:embed="rId17"/>
          <a:stretch>
            <a:fillRect/>
          </a:stretch>
        </p:blipFill>
        <p:spPr>
          <a:xfrm>
            <a:off x="873129" y="4849582"/>
            <a:ext cx="1080000" cy="1080000"/>
          </a:xfrm>
          <a:prstGeom prst="rect">
            <a:avLst/>
          </a:prstGeom>
        </p:spPr>
      </p:pic>
      <p:pic>
        <p:nvPicPr>
          <p:cNvPr id="90" name="Image 89">
            <a:extLst>
              <a:ext uri="{FF2B5EF4-FFF2-40B4-BE49-F238E27FC236}">
                <a16:creationId xmlns:a16="http://schemas.microsoft.com/office/drawing/2014/main" id="{37630816-2C16-9E9B-6611-42D1FB3872ED}"/>
              </a:ext>
            </a:extLst>
          </p:cNvPr>
          <p:cNvPicPr>
            <a:picLocks noChangeAspect="1"/>
          </p:cNvPicPr>
          <p:nvPr/>
        </p:nvPicPr>
        <p:blipFill>
          <a:blip r:embed="rId18"/>
          <a:stretch>
            <a:fillRect/>
          </a:stretch>
        </p:blipFill>
        <p:spPr>
          <a:xfrm>
            <a:off x="1952805" y="4849582"/>
            <a:ext cx="1080000" cy="1080000"/>
          </a:xfrm>
          <a:prstGeom prst="rect">
            <a:avLst/>
          </a:prstGeom>
        </p:spPr>
      </p:pic>
      <p:pic>
        <p:nvPicPr>
          <p:cNvPr id="92" name="Image 91">
            <a:extLst>
              <a:ext uri="{FF2B5EF4-FFF2-40B4-BE49-F238E27FC236}">
                <a16:creationId xmlns:a16="http://schemas.microsoft.com/office/drawing/2014/main" id="{1B32D04E-4C08-6E6E-1A09-AFF0CDFD71D1}"/>
              </a:ext>
            </a:extLst>
          </p:cNvPr>
          <p:cNvPicPr>
            <a:picLocks noChangeAspect="1"/>
          </p:cNvPicPr>
          <p:nvPr/>
        </p:nvPicPr>
        <p:blipFill>
          <a:blip r:embed="rId19"/>
          <a:stretch>
            <a:fillRect/>
          </a:stretch>
        </p:blipFill>
        <p:spPr>
          <a:xfrm>
            <a:off x="4173855" y="4849583"/>
            <a:ext cx="1080000" cy="1080000"/>
          </a:xfrm>
          <a:prstGeom prst="rect">
            <a:avLst/>
          </a:prstGeom>
        </p:spPr>
      </p:pic>
      <p:pic>
        <p:nvPicPr>
          <p:cNvPr id="94" name="Image 93">
            <a:extLst>
              <a:ext uri="{FF2B5EF4-FFF2-40B4-BE49-F238E27FC236}">
                <a16:creationId xmlns:a16="http://schemas.microsoft.com/office/drawing/2014/main" id="{34335769-AB9F-725A-B0FD-C252DA8F0A6B}"/>
              </a:ext>
            </a:extLst>
          </p:cNvPr>
          <p:cNvPicPr>
            <a:picLocks noChangeAspect="1"/>
          </p:cNvPicPr>
          <p:nvPr/>
        </p:nvPicPr>
        <p:blipFill>
          <a:blip r:embed="rId20"/>
          <a:stretch>
            <a:fillRect/>
          </a:stretch>
        </p:blipFill>
        <p:spPr>
          <a:xfrm>
            <a:off x="5252777" y="4849583"/>
            <a:ext cx="1080000" cy="1080000"/>
          </a:xfrm>
          <a:prstGeom prst="rect">
            <a:avLst/>
          </a:prstGeom>
        </p:spPr>
      </p:pic>
      <p:pic>
        <p:nvPicPr>
          <p:cNvPr id="96" name="Image 95">
            <a:extLst>
              <a:ext uri="{FF2B5EF4-FFF2-40B4-BE49-F238E27FC236}">
                <a16:creationId xmlns:a16="http://schemas.microsoft.com/office/drawing/2014/main" id="{ACF8E527-1A20-6E09-1B69-1293AF8F2F99}"/>
              </a:ext>
            </a:extLst>
          </p:cNvPr>
          <p:cNvPicPr>
            <a:picLocks noChangeAspect="1"/>
          </p:cNvPicPr>
          <p:nvPr/>
        </p:nvPicPr>
        <p:blipFill>
          <a:blip r:embed="rId21"/>
          <a:stretch>
            <a:fillRect/>
          </a:stretch>
        </p:blipFill>
        <p:spPr>
          <a:xfrm>
            <a:off x="6419233" y="4849583"/>
            <a:ext cx="1080000" cy="1080000"/>
          </a:xfrm>
          <a:prstGeom prst="rect">
            <a:avLst/>
          </a:prstGeom>
        </p:spPr>
      </p:pic>
      <p:pic>
        <p:nvPicPr>
          <p:cNvPr id="98" name="Image 97">
            <a:extLst>
              <a:ext uri="{FF2B5EF4-FFF2-40B4-BE49-F238E27FC236}">
                <a16:creationId xmlns:a16="http://schemas.microsoft.com/office/drawing/2014/main" id="{FEE96E93-2BD0-DBAF-5BA3-91B5E04DDEFF}"/>
              </a:ext>
            </a:extLst>
          </p:cNvPr>
          <p:cNvPicPr>
            <a:picLocks noChangeAspect="1"/>
          </p:cNvPicPr>
          <p:nvPr/>
        </p:nvPicPr>
        <p:blipFill>
          <a:blip r:embed="rId22"/>
          <a:stretch>
            <a:fillRect/>
          </a:stretch>
        </p:blipFill>
        <p:spPr>
          <a:xfrm>
            <a:off x="7556093" y="4827543"/>
            <a:ext cx="1080000" cy="1080000"/>
          </a:xfrm>
          <a:prstGeom prst="rect">
            <a:avLst/>
          </a:prstGeom>
        </p:spPr>
      </p:pic>
      <p:pic>
        <p:nvPicPr>
          <p:cNvPr id="100" name="Image 99">
            <a:extLst>
              <a:ext uri="{FF2B5EF4-FFF2-40B4-BE49-F238E27FC236}">
                <a16:creationId xmlns:a16="http://schemas.microsoft.com/office/drawing/2014/main" id="{89443CF5-E5A9-59AB-2ECD-695D7E609A68}"/>
              </a:ext>
            </a:extLst>
          </p:cNvPr>
          <p:cNvPicPr>
            <a:picLocks noChangeAspect="1"/>
          </p:cNvPicPr>
          <p:nvPr/>
        </p:nvPicPr>
        <p:blipFill>
          <a:blip r:embed="rId23"/>
          <a:stretch>
            <a:fillRect/>
          </a:stretch>
        </p:blipFill>
        <p:spPr>
          <a:xfrm>
            <a:off x="8646170" y="4827543"/>
            <a:ext cx="1080000" cy="1080000"/>
          </a:xfrm>
          <a:prstGeom prst="rect">
            <a:avLst/>
          </a:prstGeom>
        </p:spPr>
      </p:pic>
      <p:pic>
        <p:nvPicPr>
          <p:cNvPr id="102" name="Image 101">
            <a:extLst>
              <a:ext uri="{FF2B5EF4-FFF2-40B4-BE49-F238E27FC236}">
                <a16:creationId xmlns:a16="http://schemas.microsoft.com/office/drawing/2014/main" id="{A9F13DB2-FC20-97CE-0BF5-A87A86D169B9}"/>
              </a:ext>
            </a:extLst>
          </p:cNvPr>
          <p:cNvPicPr>
            <a:picLocks noChangeAspect="1"/>
          </p:cNvPicPr>
          <p:nvPr/>
        </p:nvPicPr>
        <p:blipFill>
          <a:blip r:embed="rId24"/>
          <a:stretch>
            <a:fillRect/>
          </a:stretch>
        </p:blipFill>
        <p:spPr>
          <a:xfrm>
            <a:off x="9713937" y="4842707"/>
            <a:ext cx="1080000" cy="1080000"/>
          </a:xfrm>
          <a:prstGeom prst="rect">
            <a:avLst/>
          </a:prstGeom>
        </p:spPr>
      </p:pic>
      <p:pic>
        <p:nvPicPr>
          <p:cNvPr id="5" name="Image 4">
            <a:extLst>
              <a:ext uri="{FF2B5EF4-FFF2-40B4-BE49-F238E27FC236}">
                <a16:creationId xmlns:a16="http://schemas.microsoft.com/office/drawing/2014/main" id="{C163CFB7-600F-DBBC-DDC4-305DB9F7F425}"/>
              </a:ext>
            </a:extLst>
          </p:cNvPr>
          <p:cNvPicPr>
            <a:picLocks noChangeAspect="1"/>
          </p:cNvPicPr>
          <p:nvPr/>
        </p:nvPicPr>
        <p:blipFill>
          <a:blip r:embed="rId25"/>
          <a:stretch>
            <a:fillRect/>
          </a:stretch>
        </p:blipFill>
        <p:spPr>
          <a:xfrm>
            <a:off x="1933501" y="3294829"/>
            <a:ext cx="1106905" cy="1080001"/>
          </a:xfrm>
          <a:prstGeom prst="rect">
            <a:avLst/>
          </a:prstGeom>
        </p:spPr>
      </p:pic>
      <p:pic>
        <p:nvPicPr>
          <p:cNvPr id="7" name="Image 6">
            <a:extLst>
              <a:ext uri="{FF2B5EF4-FFF2-40B4-BE49-F238E27FC236}">
                <a16:creationId xmlns:a16="http://schemas.microsoft.com/office/drawing/2014/main" id="{113D7C53-C8BA-AE89-A2C6-47604D3F7592}"/>
              </a:ext>
            </a:extLst>
          </p:cNvPr>
          <p:cNvPicPr>
            <a:picLocks noChangeAspect="1"/>
          </p:cNvPicPr>
          <p:nvPr/>
        </p:nvPicPr>
        <p:blipFill>
          <a:blip r:embed="rId26"/>
          <a:stretch>
            <a:fillRect/>
          </a:stretch>
        </p:blipFill>
        <p:spPr>
          <a:xfrm>
            <a:off x="3069733" y="4849582"/>
            <a:ext cx="1080001" cy="1080001"/>
          </a:xfrm>
          <a:prstGeom prst="rect">
            <a:avLst/>
          </a:prstGeom>
        </p:spPr>
      </p:pic>
      <p:pic>
        <p:nvPicPr>
          <p:cNvPr id="6" name="Image 5">
            <a:extLst>
              <a:ext uri="{FF2B5EF4-FFF2-40B4-BE49-F238E27FC236}">
                <a16:creationId xmlns:a16="http://schemas.microsoft.com/office/drawing/2014/main" id="{75D01B0C-BBDB-5E1E-26D0-0895EEDCC67C}"/>
              </a:ext>
            </a:extLst>
          </p:cNvPr>
          <p:cNvPicPr>
            <a:picLocks noChangeAspect="1"/>
          </p:cNvPicPr>
          <p:nvPr/>
        </p:nvPicPr>
        <p:blipFill>
          <a:blip r:embed="rId27"/>
          <a:stretch>
            <a:fillRect/>
          </a:stretch>
        </p:blipFill>
        <p:spPr>
          <a:xfrm>
            <a:off x="885849" y="3283202"/>
            <a:ext cx="1080001" cy="1080001"/>
          </a:xfrm>
          <a:prstGeom prst="rect">
            <a:avLst/>
          </a:prstGeom>
        </p:spPr>
      </p:pic>
      <p:pic>
        <p:nvPicPr>
          <p:cNvPr id="16" name="Image 15">
            <a:extLst>
              <a:ext uri="{FF2B5EF4-FFF2-40B4-BE49-F238E27FC236}">
                <a16:creationId xmlns:a16="http://schemas.microsoft.com/office/drawing/2014/main" id="{19CBDFB7-BFE1-4DD0-A687-6DF84A17F657}"/>
              </a:ext>
            </a:extLst>
          </p:cNvPr>
          <p:cNvPicPr>
            <a:picLocks noChangeAspect="1"/>
          </p:cNvPicPr>
          <p:nvPr/>
        </p:nvPicPr>
        <p:blipFill>
          <a:blip r:embed="rId28"/>
          <a:stretch>
            <a:fillRect/>
          </a:stretch>
        </p:blipFill>
        <p:spPr>
          <a:xfrm>
            <a:off x="4180426" y="3275620"/>
            <a:ext cx="1083828" cy="1083828"/>
          </a:xfrm>
          <a:prstGeom prst="rect">
            <a:avLst/>
          </a:prstGeom>
        </p:spPr>
      </p:pic>
      <p:pic>
        <p:nvPicPr>
          <p:cNvPr id="20" name="Image 19">
            <a:extLst>
              <a:ext uri="{FF2B5EF4-FFF2-40B4-BE49-F238E27FC236}">
                <a16:creationId xmlns:a16="http://schemas.microsoft.com/office/drawing/2014/main" id="{EF71E769-F35B-E2A7-BBF8-19100365EE49}"/>
              </a:ext>
            </a:extLst>
          </p:cNvPr>
          <p:cNvPicPr>
            <a:picLocks noChangeAspect="1"/>
          </p:cNvPicPr>
          <p:nvPr/>
        </p:nvPicPr>
        <p:blipFill>
          <a:blip r:embed="rId29"/>
          <a:stretch>
            <a:fillRect/>
          </a:stretch>
        </p:blipFill>
        <p:spPr>
          <a:xfrm>
            <a:off x="9726170" y="1712655"/>
            <a:ext cx="1114685" cy="1083829"/>
          </a:xfrm>
          <a:prstGeom prst="rect">
            <a:avLst/>
          </a:prstGeom>
        </p:spPr>
      </p:pic>
      <p:pic>
        <p:nvPicPr>
          <p:cNvPr id="8" name="Image 7">
            <a:extLst>
              <a:ext uri="{FF2B5EF4-FFF2-40B4-BE49-F238E27FC236}">
                <a16:creationId xmlns:a16="http://schemas.microsoft.com/office/drawing/2014/main" id="{E86DEED3-FE98-F344-9308-CF966E0FC1E6}"/>
              </a:ext>
            </a:extLst>
          </p:cNvPr>
          <p:cNvPicPr>
            <a:picLocks noChangeAspect="1"/>
          </p:cNvPicPr>
          <p:nvPr/>
        </p:nvPicPr>
        <p:blipFill>
          <a:blip r:embed="rId30"/>
          <a:stretch>
            <a:fillRect/>
          </a:stretch>
        </p:blipFill>
        <p:spPr>
          <a:xfrm>
            <a:off x="6348205" y="1712655"/>
            <a:ext cx="1080000" cy="1080000"/>
          </a:xfrm>
          <a:prstGeom prst="rect">
            <a:avLst/>
          </a:prstGeom>
        </p:spPr>
      </p:pic>
    </p:spTree>
    <p:extLst>
      <p:ext uri="{BB962C8B-B14F-4D97-AF65-F5344CB8AC3E}">
        <p14:creationId xmlns:p14="http://schemas.microsoft.com/office/powerpoint/2010/main" val="716611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72948-0225-F745-97C5-2FBC23292A31}"/>
              </a:ext>
            </a:extLst>
          </p:cNvPr>
          <p:cNvSpPr>
            <a:spLocks noGrp="1"/>
          </p:cNvSpPr>
          <p:nvPr>
            <p:ph type="title"/>
          </p:nvPr>
        </p:nvSpPr>
        <p:spPr>
          <a:xfrm>
            <a:off x="838200" y="365126"/>
            <a:ext cx="3562815" cy="623616"/>
          </a:xfrm>
        </p:spPr>
        <p:txBody>
          <a:bodyPr>
            <a:normAutofit fontScale="90000"/>
          </a:bodyPr>
          <a:lstStyle/>
          <a:p>
            <a:r>
              <a:rPr lang="fr-FR" dirty="0">
                <a:solidFill>
                  <a:srgbClr val="344B57"/>
                </a:solidFill>
                <a:latin typeface="Arial Narrow" panose="020B0604020202020204" pitchFamily="34" charset="0"/>
                <a:cs typeface="Arial Narrow" panose="020B0604020202020204" pitchFamily="34" charset="0"/>
              </a:rPr>
              <a:t>Icônes officiels</a:t>
            </a:r>
          </a:p>
        </p:txBody>
      </p:sp>
      <p:sp>
        <p:nvSpPr>
          <p:cNvPr id="19" name="ZoneTexte 18">
            <a:extLst>
              <a:ext uri="{FF2B5EF4-FFF2-40B4-BE49-F238E27FC236}">
                <a16:creationId xmlns:a16="http://schemas.microsoft.com/office/drawing/2014/main" id="{F10D22ED-A663-644B-85B3-BD406ABD2C30}"/>
              </a:ext>
            </a:extLst>
          </p:cNvPr>
          <p:cNvSpPr txBox="1"/>
          <p:nvPr/>
        </p:nvSpPr>
        <p:spPr>
          <a:xfrm>
            <a:off x="838200" y="996177"/>
            <a:ext cx="10809248" cy="523220"/>
          </a:xfrm>
          <a:prstGeom prst="rect">
            <a:avLst/>
          </a:prstGeom>
          <a:noFill/>
        </p:spPr>
        <p:txBody>
          <a:bodyPr wrap="square" rtlCol="0">
            <a:spAutoFit/>
          </a:bodyPr>
          <a:lstStyle/>
          <a:p>
            <a:r>
              <a:rPr lang="fr-FR" sz="1400" dirty="0">
                <a:solidFill>
                  <a:srgbClr val="8EA7AC"/>
                </a:solidFill>
                <a:latin typeface="Arial Narrow" panose="020B0604020202020204" pitchFamily="34" charset="0"/>
                <a:cs typeface="Arial Narrow" panose="020B0604020202020204" pitchFamily="34" charset="0"/>
              </a:rPr>
              <a:t>Si vous souhaitez dynamiser davantage votre présentation, et que votre sujet le permet, nous vous recommandons d’utiliser les icônes officiels du DPCP, approuvées par la direction.</a:t>
            </a:r>
          </a:p>
        </p:txBody>
      </p:sp>
      <p:graphicFrame>
        <p:nvGraphicFramePr>
          <p:cNvPr id="3" name="Tableau 6">
            <a:extLst>
              <a:ext uri="{FF2B5EF4-FFF2-40B4-BE49-F238E27FC236}">
                <a16:creationId xmlns:a16="http://schemas.microsoft.com/office/drawing/2014/main" id="{229FB615-3C8E-FF97-A711-A5F24DC8C401}"/>
              </a:ext>
            </a:extLst>
          </p:cNvPr>
          <p:cNvGraphicFramePr>
            <a:graphicFrameLocks noGrp="1"/>
          </p:cNvGraphicFramePr>
          <p:nvPr>
            <p:extLst>
              <p:ext uri="{D42A27DB-BD31-4B8C-83A1-F6EECF244321}">
                <p14:modId xmlns:p14="http://schemas.microsoft.com/office/powerpoint/2010/main" val="2852169752"/>
              </p:ext>
            </p:extLst>
          </p:nvPr>
        </p:nvGraphicFramePr>
        <p:xfrm>
          <a:off x="872402" y="1578747"/>
          <a:ext cx="9838647" cy="4989167"/>
        </p:xfrm>
        <a:graphic>
          <a:graphicData uri="http://schemas.openxmlformats.org/drawingml/2006/table">
            <a:tbl>
              <a:tblPr firstRow="1" bandRow="1">
                <a:tableStyleId>{5C22544A-7EE6-4342-B048-85BDC9FD1C3A}</a:tableStyleId>
              </a:tblPr>
              <a:tblGrid>
                <a:gridCol w="1094697">
                  <a:extLst>
                    <a:ext uri="{9D8B030D-6E8A-4147-A177-3AD203B41FA5}">
                      <a16:colId xmlns:a16="http://schemas.microsoft.com/office/drawing/2014/main" val="475440008"/>
                    </a:ext>
                  </a:extLst>
                </a:gridCol>
                <a:gridCol w="1097280">
                  <a:extLst>
                    <a:ext uri="{9D8B030D-6E8A-4147-A177-3AD203B41FA5}">
                      <a16:colId xmlns:a16="http://schemas.microsoft.com/office/drawing/2014/main" val="3325834045"/>
                    </a:ext>
                  </a:extLst>
                </a:gridCol>
                <a:gridCol w="1108710">
                  <a:extLst>
                    <a:ext uri="{9D8B030D-6E8A-4147-A177-3AD203B41FA5}">
                      <a16:colId xmlns:a16="http://schemas.microsoft.com/office/drawing/2014/main" val="1608241300"/>
                    </a:ext>
                  </a:extLst>
                </a:gridCol>
                <a:gridCol w="1097280">
                  <a:extLst>
                    <a:ext uri="{9D8B030D-6E8A-4147-A177-3AD203B41FA5}">
                      <a16:colId xmlns:a16="http://schemas.microsoft.com/office/drawing/2014/main" val="4002475443"/>
                    </a:ext>
                  </a:extLst>
                </a:gridCol>
                <a:gridCol w="1085850">
                  <a:extLst>
                    <a:ext uri="{9D8B030D-6E8A-4147-A177-3AD203B41FA5}">
                      <a16:colId xmlns:a16="http://schemas.microsoft.com/office/drawing/2014/main" val="3567574414"/>
                    </a:ext>
                  </a:extLst>
                </a:gridCol>
                <a:gridCol w="1120140">
                  <a:extLst>
                    <a:ext uri="{9D8B030D-6E8A-4147-A177-3AD203B41FA5}">
                      <a16:colId xmlns:a16="http://schemas.microsoft.com/office/drawing/2014/main" val="168012162"/>
                    </a:ext>
                  </a:extLst>
                </a:gridCol>
                <a:gridCol w="1097280">
                  <a:extLst>
                    <a:ext uri="{9D8B030D-6E8A-4147-A177-3AD203B41FA5}">
                      <a16:colId xmlns:a16="http://schemas.microsoft.com/office/drawing/2014/main" val="1295332847"/>
                    </a:ext>
                  </a:extLst>
                </a:gridCol>
                <a:gridCol w="1085850">
                  <a:extLst>
                    <a:ext uri="{9D8B030D-6E8A-4147-A177-3AD203B41FA5}">
                      <a16:colId xmlns:a16="http://schemas.microsoft.com/office/drawing/2014/main" val="2281845232"/>
                    </a:ext>
                  </a:extLst>
                </a:gridCol>
                <a:gridCol w="1051560">
                  <a:extLst>
                    <a:ext uri="{9D8B030D-6E8A-4147-A177-3AD203B41FA5}">
                      <a16:colId xmlns:a16="http://schemas.microsoft.com/office/drawing/2014/main" val="3544042450"/>
                    </a:ext>
                  </a:extLst>
                </a:gridCol>
              </a:tblGrid>
              <a:tr h="1107209">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8405585"/>
                  </a:ext>
                </a:extLst>
              </a:tr>
              <a:tr h="4800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Palais de justice </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Personnel</a:t>
                      </a:r>
                      <a:br>
                        <a:rPr lang="fr-FR" sz="1200" b="0" i="0" dirty="0">
                          <a:latin typeface="Arial Narrow" panose="020B0604020202020204" pitchFamily="34" charset="0"/>
                          <a:cs typeface="Arial Narrow" panose="020B0604020202020204" pitchFamily="34" charset="0"/>
                        </a:rPr>
                      </a:br>
                      <a:r>
                        <a:rPr lang="fr-FR" sz="1200" b="0" i="0" dirty="0">
                          <a:latin typeface="Arial Narrow" panose="020B0604020202020204" pitchFamily="34" charset="0"/>
                          <a:cs typeface="Arial Narrow" panose="020B0604020202020204" pitchFamily="34" charset="0"/>
                        </a:rPr>
                        <a:t>de la santé</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Personnes handicapées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Points de service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Police</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Policière</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Pompière</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Procureur</a:t>
                      </a:r>
                    </a:p>
                    <a:p>
                      <a:pPr algn="ctr"/>
                      <a:endParaRPr lang="fr-FR" sz="11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err="1">
                          <a:latin typeface="Arial Narrow" panose="020B0604020202020204" pitchFamily="34" charset="0"/>
                          <a:cs typeface="Arial Narrow" panose="020B0604020202020204" pitchFamily="34" charset="0"/>
                        </a:rPr>
                        <a:t>ProcureurE</a:t>
                      </a: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1517300"/>
                  </a:ext>
                </a:extLst>
              </a:tr>
              <a:tr h="1085850">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8907916"/>
                  </a:ext>
                </a:extLst>
              </a:tr>
              <a:tr h="2264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Question du vendredi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Relations internationales</a:t>
                      </a:r>
                    </a:p>
                    <a:p>
                      <a:pPr algn="ctr"/>
                      <a:endParaRPr lang="fr-FR" sz="11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Relations médias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Ressources humaines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Ressources informationnelles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Téléphone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0" i="0" dirty="0">
                          <a:latin typeface="Arial Narrow" panose="020B0604020202020204" pitchFamily="34" charset="0"/>
                          <a:cs typeface="Arial Narrow" panose="020B0604020202020204" pitchFamily="34" charset="0"/>
                        </a:rPr>
                        <a:t>Travail en mode hybride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0" i="0" dirty="0">
                          <a:latin typeface="Arial Narrow" panose="020B0604020202020204" pitchFamily="34" charset="0"/>
                          <a:cs typeface="Arial Narrow" panose="020B0604020202020204" pitchFamily="34" charset="0"/>
                        </a:rPr>
                        <a:t>Vidéo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0" i="0" dirty="0">
                          <a:latin typeface="Arial Narrow" panose="020B0604020202020204" pitchFamily="34" charset="0"/>
                          <a:cs typeface="Arial Narrow" panose="020B0604020202020204" pitchFamily="34" charset="0"/>
                        </a:rPr>
                        <a:t>Violence conjugale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876423"/>
                  </a:ext>
                </a:extLst>
              </a:tr>
              <a:tr h="10816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1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6458527"/>
                  </a:ext>
                </a:extLst>
              </a:tr>
              <a:tr h="4480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Violence sexuelle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Voiture de police</a:t>
                      </a:r>
                    </a:p>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0" i="0" dirty="0">
                          <a:latin typeface="Arial Narrow" panose="020B0604020202020204" pitchFamily="34" charset="0"/>
                          <a:cs typeface="Arial Narrow" panose="020B0604020202020204" pitchFamily="34" charset="0"/>
                        </a:rPr>
                        <a:t>Web</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1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200" b="0" i="0" dirty="0">
                        <a:latin typeface="Arial Narrow" panose="020B0604020202020204" pitchFamily="34" charset="0"/>
                        <a:cs typeface="Arial Narrow"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7534693"/>
                  </a:ext>
                </a:extLst>
              </a:tr>
            </a:tbl>
          </a:graphicData>
        </a:graphic>
      </p:graphicFrame>
      <p:pic>
        <p:nvPicPr>
          <p:cNvPr id="5" name="Image 4">
            <a:extLst>
              <a:ext uri="{FF2B5EF4-FFF2-40B4-BE49-F238E27FC236}">
                <a16:creationId xmlns:a16="http://schemas.microsoft.com/office/drawing/2014/main" id="{492C8493-7DA3-4C3A-4E8E-23F18496E53C}"/>
              </a:ext>
            </a:extLst>
          </p:cNvPr>
          <p:cNvPicPr>
            <a:picLocks noChangeAspect="1"/>
          </p:cNvPicPr>
          <p:nvPr/>
        </p:nvPicPr>
        <p:blipFill>
          <a:blip r:embed="rId4"/>
          <a:stretch>
            <a:fillRect/>
          </a:stretch>
        </p:blipFill>
        <p:spPr>
          <a:xfrm>
            <a:off x="4168780" y="1592572"/>
            <a:ext cx="1080000" cy="1080000"/>
          </a:xfrm>
          <a:prstGeom prst="rect">
            <a:avLst/>
          </a:prstGeom>
        </p:spPr>
      </p:pic>
      <p:pic>
        <p:nvPicPr>
          <p:cNvPr id="7" name="Image 6">
            <a:extLst>
              <a:ext uri="{FF2B5EF4-FFF2-40B4-BE49-F238E27FC236}">
                <a16:creationId xmlns:a16="http://schemas.microsoft.com/office/drawing/2014/main" id="{8654565A-0367-DB7C-3538-8B4C45D4C47D}"/>
              </a:ext>
            </a:extLst>
          </p:cNvPr>
          <p:cNvPicPr>
            <a:picLocks noChangeAspect="1"/>
          </p:cNvPicPr>
          <p:nvPr/>
        </p:nvPicPr>
        <p:blipFill>
          <a:blip r:embed="rId5"/>
          <a:stretch>
            <a:fillRect/>
          </a:stretch>
        </p:blipFill>
        <p:spPr>
          <a:xfrm>
            <a:off x="5260866" y="1592572"/>
            <a:ext cx="1080000" cy="1080000"/>
          </a:xfrm>
          <a:prstGeom prst="rect">
            <a:avLst/>
          </a:prstGeom>
        </p:spPr>
      </p:pic>
      <p:pic>
        <p:nvPicPr>
          <p:cNvPr id="9" name="Image 8">
            <a:extLst>
              <a:ext uri="{FF2B5EF4-FFF2-40B4-BE49-F238E27FC236}">
                <a16:creationId xmlns:a16="http://schemas.microsoft.com/office/drawing/2014/main" id="{D68A86FF-70B5-86E2-6CF4-A3D3BF4CFAE8}"/>
              </a:ext>
            </a:extLst>
          </p:cNvPr>
          <p:cNvPicPr>
            <a:picLocks noChangeAspect="1"/>
          </p:cNvPicPr>
          <p:nvPr/>
        </p:nvPicPr>
        <p:blipFill>
          <a:blip r:embed="rId6"/>
          <a:stretch>
            <a:fillRect/>
          </a:stretch>
        </p:blipFill>
        <p:spPr>
          <a:xfrm>
            <a:off x="8561684" y="1589533"/>
            <a:ext cx="1080000" cy="1080000"/>
          </a:xfrm>
          <a:prstGeom prst="rect">
            <a:avLst/>
          </a:prstGeom>
        </p:spPr>
      </p:pic>
      <p:pic>
        <p:nvPicPr>
          <p:cNvPr id="13" name="Image 12">
            <a:extLst>
              <a:ext uri="{FF2B5EF4-FFF2-40B4-BE49-F238E27FC236}">
                <a16:creationId xmlns:a16="http://schemas.microsoft.com/office/drawing/2014/main" id="{088B9AB1-CDBB-B702-AE59-7CC3A2AD025B}"/>
              </a:ext>
            </a:extLst>
          </p:cNvPr>
          <p:cNvPicPr>
            <a:picLocks noChangeAspect="1"/>
          </p:cNvPicPr>
          <p:nvPr/>
        </p:nvPicPr>
        <p:blipFill>
          <a:blip r:embed="rId7"/>
          <a:stretch>
            <a:fillRect/>
          </a:stretch>
        </p:blipFill>
        <p:spPr>
          <a:xfrm>
            <a:off x="9651972" y="1589533"/>
            <a:ext cx="1080000" cy="1080000"/>
          </a:xfrm>
          <a:prstGeom prst="rect">
            <a:avLst/>
          </a:prstGeom>
        </p:spPr>
      </p:pic>
      <p:pic>
        <p:nvPicPr>
          <p:cNvPr id="16" name="Image 15">
            <a:extLst>
              <a:ext uri="{FF2B5EF4-FFF2-40B4-BE49-F238E27FC236}">
                <a16:creationId xmlns:a16="http://schemas.microsoft.com/office/drawing/2014/main" id="{CEAAF151-85D5-22A2-1E1F-3A699E5AB351}"/>
              </a:ext>
            </a:extLst>
          </p:cNvPr>
          <p:cNvPicPr>
            <a:picLocks noChangeAspect="1"/>
          </p:cNvPicPr>
          <p:nvPr/>
        </p:nvPicPr>
        <p:blipFill>
          <a:blip r:embed="rId8"/>
          <a:stretch>
            <a:fillRect/>
          </a:stretch>
        </p:blipFill>
        <p:spPr>
          <a:xfrm>
            <a:off x="860884" y="3175168"/>
            <a:ext cx="1080000" cy="1080000"/>
          </a:xfrm>
          <a:prstGeom prst="rect">
            <a:avLst/>
          </a:prstGeom>
        </p:spPr>
      </p:pic>
      <p:pic>
        <p:nvPicPr>
          <p:cNvPr id="20" name="Image 19">
            <a:extLst>
              <a:ext uri="{FF2B5EF4-FFF2-40B4-BE49-F238E27FC236}">
                <a16:creationId xmlns:a16="http://schemas.microsoft.com/office/drawing/2014/main" id="{8763B0C3-468A-2779-C972-AC7D848F9E5E}"/>
              </a:ext>
            </a:extLst>
          </p:cNvPr>
          <p:cNvPicPr>
            <a:picLocks noChangeAspect="1"/>
          </p:cNvPicPr>
          <p:nvPr/>
        </p:nvPicPr>
        <p:blipFill>
          <a:blip r:embed="rId9"/>
          <a:stretch>
            <a:fillRect/>
          </a:stretch>
        </p:blipFill>
        <p:spPr>
          <a:xfrm>
            <a:off x="1963654" y="3172494"/>
            <a:ext cx="1080000" cy="1080000"/>
          </a:xfrm>
          <a:prstGeom prst="rect">
            <a:avLst/>
          </a:prstGeom>
        </p:spPr>
      </p:pic>
      <p:pic>
        <p:nvPicPr>
          <p:cNvPr id="23" name="Image 22">
            <a:extLst>
              <a:ext uri="{FF2B5EF4-FFF2-40B4-BE49-F238E27FC236}">
                <a16:creationId xmlns:a16="http://schemas.microsoft.com/office/drawing/2014/main" id="{AB448D2D-4418-D686-BC60-70DC5E30D729}"/>
              </a:ext>
            </a:extLst>
          </p:cNvPr>
          <p:cNvPicPr>
            <a:picLocks noChangeAspect="1"/>
          </p:cNvPicPr>
          <p:nvPr/>
        </p:nvPicPr>
        <p:blipFill>
          <a:blip r:embed="rId10"/>
          <a:stretch>
            <a:fillRect/>
          </a:stretch>
        </p:blipFill>
        <p:spPr>
          <a:xfrm>
            <a:off x="5260866" y="3178476"/>
            <a:ext cx="1080000" cy="1080000"/>
          </a:xfrm>
          <a:prstGeom prst="rect">
            <a:avLst/>
          </a:prstGeom>
        </p:spPr>
      </p:pic>
      <p:pic>
        <p:nvPicPr>
          <p:cNvPr id="25" name="Image 24">
            <a:extLst>
              <a:ext uri="{FF2B5EF4-FFF2-40B4-BE49-F238E27FC236}">
                <a16:creationId xmlns:a16="http://schemas.microsoft.com/office/drawing/2014/main" id="{687CA153-060F-824C-CDA0-299C0ED8A9B5}"/>
              </a:ext>
            </a:extLst>
          </p:cNvPr>
          <p:cNvPicPr>
            <a:picLocks noChangeAspect="1"/>
          </p:cNvPicPr>
          <p:nvPr/>
        </p:nvPicPr>
        <p:blipFill>
          <a:blip r:embed="rId11"/>
          <a:stretch>
            <a:fillRect/>
          </a:stretch>
        </p:blipFill>
        <p:spPr>
          <a:xfrm>
            <a:off x="6355108" y="3178476"/>
            <a:ext cx="1080000" cy="1080000"/>
          </a:xfrm>
          <a:prstGeom prst="rect">
            <a:avLst/>
          </a:prstGeom>
        </p:spPr>
      </p:pic>
      <p:pic>
        <p:nvPicPr>
          <p:cNvPr id="28" name="Image 27">
            <a:extLst>
              <a:ext uri="{FF2B5EF4-FFF2-40B4-BE49-F238E27FC236}">
                <a16:creationId xmlns:a16="http://schemas.microsoft.com/office/drawing/2014/main" id="{DD00882F-D145-E9B6-0DA4-4E0AF69B1A22}"/>
              </a:ext>
            </a:extLst>
          </p:cNvPr>
          <p:cNvPicPr>
            <a:picLocks noChangeAspect="1"/>
          </p:cNvPicPr>
          <p:nvPr/>
        </p:nvPicPr>
        <p:blipFill>
          <a:blip r:embed="rId12"/>
          <a:stretch>
            <a:fillRect/>
          </a:stretch>
        </p:blipFill>
        <p:spPr>
          <a:xfrm>
            <a:off x="7478246" y="3169545"/>
            <a:ext cx="1080000" cy="1080000"/>
          </a:xfrm>
          <a:prstGeom prst="rect">
            <a:avLst/>
          </a:prstGeom>
        </p:spPr>
      </p:pic>
      <p:pic>
        <p:nvPicPr>
          <p:cNvPr id="31" name="Image 30">
            <a:extLst>
              <a:ext uri="{FF2B5EF4-FFF2-40B4-BE49-F238E27FC236}">
                <a16:creationId xmlns:a16="http://schemas.microsoft.com/office/drawing/2014/main" id="{8ADD5AD7-FC86-2031-2950-88EA6B5F27CF}"/>
              </a:ext>
            </a:extLst>
          </p:cNvPr>
          <p:cNvPicPr>
            <a:picLocks noChangeAspect="1"/>
          </p:cNvPicPr>
          <p:nvPr/>
        </p:nvPicPr>
        <p:blipFill>
          <a:blip r:embed="rId13"/>
          <a:stretch>
            <a:fillRect/>
          </a:stretch>
        </p:blipFill>
        <p:spPr>
          <a:xfrm>
            <a:off x="8574004" y="3169545"/>
            <a:ext cx="1080000" cy="1080000"/>
          </a:xfrm>
          <a:prstGeom prst="rect">
            <a:avLst/>
          </a:prstGeom>
        </p:spPr>
      </p:pic>
      <p:pic>
        <p:nvPicPr>
          <p:cNvPr id="33" name="Image 32">
            <a:extLst>
              <a:ext uri="{FF2B5EF4-FFF2-40B4-BE49-F238E27FC236}">
                <a16:creationId xmlns:a16="http://schemas.microsoft.com/office/drawing/2014/main" id="{23315F23-87C4-C5D5-0735-533507C0BC54}"/>
              </a:ext>
            </a:extLst>
          </p:cNvPr>
          <p:cNvPicPr>
            <a:picLocks noChangeAspect="1"/>
          </p:cNvPicPr>
          <p:nvPr/>
        </p:nvPicPr>
        <p:blipFill>
          <a:blip r:embed="rId14"/>
          <a:stretch>
            <a:fillRect/>
          </a:stretch>
        </p:blipFill>
        <p:spPr>
          <a:xfrm>
            <a:off x="1977871" y="4859796"/>
            <a:ext cx="1080000" cy="1080000"/>
          </a:xfrm>
          <a:prstGeom prst="rect">
            <a:avLst/>
          </a:prstGeom>
        </p:spPr>
      </p:pic>
      <p:pic>
        <p:nvPicPr>
          <p:cNvPr id="6" name="Image 5">
            <a:extLst>
              <a:ext uri="{FF2B5EF4-FFF2-40B4-BE49-F238E27FC236}">
                <a16:creationId xmlns:a16="http://schemas.microsoft.com/office/drawing/2014/main" id="{CD94EC4A-8453-699C-1AEB-C8ED0A05430A}"/>
              </a:ext>
            </a:extLst>
          </p:cNvPr>
          <p:cNvPicPr>
            <a:picLocks noChangeAspect="1"/>
          </p:cNvPicPr>
          <p:nvPr/>
        </p:nvPicPr>
        <p:blipFill>
          <a:blip r:embed="rId15"/>
          <a:stretch>
            <a:fillRect/>
          </a:stretch>
        </p:blipFill>
        <p:spPr>
          <a:xfrm>
            <a:off x="7474799" y="1578747"/>
            <a:ext cx="1080000" cy="1080000"/>
          </a:xfrm>
          <a:prstGeom prst="rect">
            <a:avLst/>
          </a:prstGeom>
        </p:spPr>
      </p:pic>
      <p:pic>
        <p:nvPicPr>
          <p:cNvPr id="4" name="Image 3">
            <a:extLst>
              <a:ext uri="{FF2B5EF4-FFF2-40B4-BE49-F238E27FC236}">
                <a16:creationId xmlns:a16="http://schemas.microsoft.com/office/drawing/2014/main" id="{160672D7-8D84-77BB-35E5-1663EB4E5C1D}"/>
              </a:ext>
            </a:extLst>
          </p:cNvPr>
          <p:cNvPicPr>
            <a:picLocks noChangeAspect="1"/>
          </p:cNvPicPr>
          <p:nvPr/>
        </p:nvPicPr>
        <p:blipFill>
          <a:blip r:embed="rId16"/>
          <a:stretch>
            <a:fillRect/>
          </a:stretch>
        </p:blipFill>
        <p:spPr>
          <a:xfrm>
            <a:off x="3080756" y="4859796"/>
            <a:ext cx="1080000" cy="1080000"/>
          </a:xfrm>
          <a:prstGeom prst="rect">
            <a:avLst/>
          </a:prstGeom>
        </p:spPr>
      </p:pic>
      <p:pic>
        <p:nvPicPr>
          <p:cNvPr id="8" name="Image 7">
            <a:extLst>
              <a:ext uri="{FF2B5EF4-FFF2-40B4-BE49-F238E27FC236}">
                <a16:creationId xmlns:a16="http://schemas.microsoft.com/office/drawing/2014/main" id="{58E166A9-D859-1B16-6C7A-87738AC802D6}"/>
              </a:ext>
            </a:extLst>
          </p:cNvPr>
          <p:cNvPicPr>
            <a:picLocks noChangeAspect="1"/>
          </p:cNvPicPr>
          <p:nvPr/>
        </p:nvPicPr>
        <p:blipFill>
          <a:blip r:embed="rId17"/>
          <a:stretch>
            <a:fillRect/>
          </a:stretch>
        </p:blipFill>
        <p:spPr>
          <a:xfrm>
            <a:off x="3067856" y="1592572"/>
            <a:ext cx="1080001" cy="1080001"/>
          </a:xfrm>
          <a:prstGeom prst="rect">
            <a:avLst/>
          </a:prstGeom>
        </p:spPr>
      </p:pic>
      <p:pic>
        <p:nvPicPr>
          <p:cNvPr id="10" name="Image 9">
            <a:extLst>
              <a:ext uri="{FF2B5EF4-FFF2-40B4-BE49-F238E27FC236}">
                <a16:creationId xmlns:a16="http://schemas.microsoft.com/office/drawing/2014/main" id="{2ACE942F-28CD-FA0B-4FA2-96E10E8C1094}"/>
              </a:ext>
            </a:extLst>
          </p:cNvPr>
          <p:cNvPicPr>
            <a:picLocks noChangeAspect="1"/>
          </p:cNvPicPr>
          <p:nvPr/>
        </p:nvPicPr>
        <p:blipFill>
          <a:blip r:embed="rId18"/>
          <a:stretch>
            <a:fillRect/>
          </a:stretch>
        </p:blipFill>
        <p:spPr>
          <a:xfrm>
            <a:off x="1960856" y="1586495"/>
            <a:ext cx="1086077" cy="1086077"/>
          </a:xfrm>
          <a:prstGeom prst="rect">
            <a:avLst/>
          </a:prstGeom>
        </p:spPr>
      </p:pic>
      <p:pic>
        <p:nvPicPr>
          <p:cNvPr id="11" name="Image 10">
            <a:extLst>
              <a:ext uri="{FF2B5EF4-FFF2-40B4-BE49-F238E27FC236}">
                <a16:creationId xmlns:a16="http://schemas.microsoft.com/office/drawing/2014/main" id="{4B4FA31B-8734-1696-532F-DAA931B0EC42}"/>
              </a:ext>
            </a:extLst>
          </p:cNvPr>
          <p:cNvPicPr>
            <a:picLocks noChangeAspect="1"/>
          </p:cNvPicPr>
          <p:nvPr/>
        </p:nvPicPr>
        <p:blipFill>
          <a:blip r:embed="rId19"/>
          <a:stretch>
            <a:fillRect/>
          </a:stretch>
        </p:blipFill>
        <p:spPr>
          <a:xfrm>
            <a:off x="874847" y="1589533"/>
            <a:ext cx="1080000" cy="1080000"/>
          </a:xfrm>
          <a:prstGeom prst="rect">
            <a:avLst/>
          </a:prstGeom>
        </p:spPr>
      </p:pic>
      <p:pic>
        <p:nvPicPr>
          <p:cNvPr id="14" name="Image 13">
            <a:extLst>
              <a:ext uri="{FF2B5EF4-FFF2-40B4-BE49-F238E27FC236}">
                <a16:creationId xmlns:a16="http://schemas.microsoft.com/office/drawing/2014/main" id="{C49A51F7-4707-ED5E-A540-415F5662F7AB}"/>
              </a:ext>
            </a:extLst>
          </p:cNvPr>
          <p:cNvPicPr>
            <a:picLocks noChangeAspect="1"/>
          </p:cNvPicPr>
          <p:nvPr/>
        </p:nvPicPr>
        <p:blipFill>
          <a:blip r:embed="rId20"/>
          <a:stretch>
            <a:fillRect/>
          </a:stretch>
        </p:blipFill>
        <p:spPr>
          <a:xfrm>
            <a:off x="3065328" y="3178476"/>
            <a:ext cx="1110857" cy="1080000"/>
          </a:xfrm>
          <a:prstGeom prst="rect">
            <a:avLst/>
          </a:prstGeom>
        </p:spPr>
      </p:pic>
      <p:pic>
        <p:nvPicPr>
          <p:cNvPr id="17" name="Image 16">
            <a:extLst>
              <a:ext uri="{FF2B5EF4-FFF2-40B4-BE49-F238E27FC236}">
                <a16:creationId xmlns:a16="http://schemas.microsoft.com/office/drawing/2014/main" id="{71016A33-15CC-88A6-5517-B8BAFD51870D}"/>
              </a:ext>
            </a:extLst>
          </p:cNvPr>
          <p:cNvPicPr>
            <a:picLocks noChangeAspect="1"/>
          </p:cNvPicPr>
          <p:nvPr/>
        </p:nvPicPr>
        <p:blipFill>
          <a:blip r:embed="rId21"/>
          <a:stretch>
            <a:fillRect/>
          </a:stretch>
        </p:blipFill>
        <p:spPr>
          <a:xfrm>
            <a:off x="4161805" y="3169545"/>
            <a:ext cx="1080000" cy="1080000"/>
          </a:xfrm>
          <a:prstGeom prst="rect">
            <a:avLst/>
          </a:prstGeom>
        </p:spPr>
      </p:pic>
      <p:pic>
        <p:nvPicPr>
          <p:cNvPr id="21" name="Image 20">
            <a:extLst>
              <a:ext uri="{FF2B5EF4-FFF2-40B4-BE49-F238E27FC236}">
                <a16:creationId xmlns:a16="http://schemas.microsoft.com/office/drawing/2014/main" id="{B1567DAF-2731-86B5-E326-B5518C67544A}"/>
              </a:ext>
            </a:extLst>
          </p:cNvPr>
          <p:cNvPicPr>
            <a:picLocks noChangeAspect="1"/>
          </p:cNvPicPr>
          <p:nvPr/>
        </p:nvPicPr>
        <p:blipFill>
          <a:blip r:embed="rId22"/>
          <a:stretch>
            <a:fillRect/>
          </a:stretch>
        </p:blipFill>
        <p:spPr>
          <a:xfrm>
            <a:off x="6352952" y="1578747"/>
            <a:ext cx="1080000" cy="1080000"/>
          </a:xfrm>
          <a:prstGeom prst="rect">
            <a:avLst/>
          </a:prstGeom>
        </p:spPr>
      </p:pic>
      <p:pic>
        <p:nvPicPr>
          <p:cNvPr id="15" name="Image 14">
            <a:extLst>
              <a:ext uri="{FF2B5EF4-FFF2-40B4-BE49-F238E27FC236}">
                <a16:creationId xmlns:a16="http://schemas.microsoft.com/office/drawing/2014/main" id="{07F73CBD-3350-EF29-B08B-A330BC9AFE79}"/>
              </a:ext>
            </a:extLst>
          </p:cNvPr>
          <p:cNvPicPr>
            <a:picLocks noChangeAspect="1"/>
          </p:cNvPicPr>
          <p:nvPr/>
        </p:nvPicPr>
        <p:blipFill>
          <a:blip r:embed="rId23"/>
          <a:stretch>
            <a:fillRect/>
          </a:stretch>
        </p:blipFill>
        <p:spPr>
          <a:xfrm>
            <a:off x="9651102" y="3169545"/>
            <a:ext cx="1080000" cy="1080000"/>
          </a:xfrm>
          <a:prstGeom prst="rect">
            <a:avLst/>
          </a:prstGeom>
        </p:spPr>
      </p:pic>
      <p:pic>
        <p:nvPicPr>
          <p:cNvPr id="22" name="Image 21">
            <a:extLst>
              <a:ext uri="{FF2B5EF4-FFF2-40B4-BE49-F238E27FC236}">
                <a16:creationId xmlns:a16="http://schemas.microsoft.com/office/drawing/2014/main" id="{3FCC832A-39FA-E620-16BD-EE8FABBEBAB2}"/>
              </a:ext>
            </a:extLst>
          </p:cNvPr>
          <p:cNvPicPr>
            <a:picLocks noChangeAspect="1"/>
          </p:cNvPicPr>
          <p:nvPr/>
        </p:nvPicPr>
        <p:blipFill>
          <a:blip r:embed="rId24"/>
          <a:stretch>
            <a:fillRect/>
          </a:stretch>
        </p:blipFill>
        <p:spPr>
          <a:xfrm>
            <a:off x="887361" y="4838775"/>
            <a:ext cx="1080000" cy="1080000"/>
          </a:xfrm>
          <a:prstGeom prst="rect">
            <a:avLst/>
          </a:prstGeom>
        </p:spPr>
      </p:pic>
    </p:spTree>
    <p:extLst>
      <p:ext uri="{BB962C8B-B14F-4D97-AF65-F5344CB8AC3E}">
        <p14:creationId xmlns:p14="http://schemas.microsoft.com/office/powerpoint/2010/main" val="772940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9204FF-BD94-F95D-CF5F-93BE1156F46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0EB438B-19BC-DF37-F3FC-32B7AAC0CF91}"/>
              </a:ext>
            </a:extLst>
          </p:cNvPr>
          <p:cNvSpPr>
            <a:spLocks noGrp="1"/>
          </p:cNvSpPr>
          <p:nvPr>
            <p:ph idx="1"/>
          </p:nvPr>
        </p:nvSpPr>
        <p:spPr>
          <a:xfrm>
            <a:off x="180976" y="1243584"/>
            <a:ext cx="11852528" cy="4719066"/>
          </a:xfrm>
        </p:spPr>
        <p:txBody>
          <a:bodyPr>
            <a:normAutofit/>
          </a:bodyPr>
          <a:lstStyle/>
          <a:p>
            <a:pPr algn="just"/>
            <a:r>
              <a:rPr lang="fr-FR" sz="2000" dirty="0">
                <a:latin typeface="Arial" panose="020B0604020202020204" pitchFamily="34" charset="0"/>
                <a:cs typeface="Arial" panose="020B0604020202020204" pitchFamily="34" charset="0"/>
              </a:rPr>
              <a:t>Me Ellen Baulne, procureure en chef adjointe au BAJ de Montréal, mon parcours;</a:t>
            </a:r>
          </a:p>
          <a:p>
            <a:pPr algn="just"/>
            <a:r>
              <a:rPr lang="fr-FR" sz="2000" dirty="0">
                <a:latin typeface="Arial" panose="020B0604020202020204" pitchFamily="34" charset="0"/>
                <a:cs typeface="Arial" panose="020B0604020202020204" pitchFamily="34" charset="0"/>
              </a:rPr>
              <a:t>Me Louis-David Bénard, procureur au BAJ de Montréal, son parcours;</a:t>
            </a:r>
          </a:p>
          <a:p>
            <a:pPr algn="just"/>
            <a:r>
              <a:rPr lang="fr-FR" sz="2000" dirty="0">
                <a:latin typeface="Arial" panose="020B0604020202020204" pitchFamily="34" charset="0"/>
                <a:cs typeface="Arial" panose="020B0604020202020204" pitchFamily="34" charset="0"/>
              </a:rPr>
              <a:t>Le Directeur des poursuites criminelles et pénales (DPCP);</a:t>
            </a:r>
          </a:p>
          <a:p>
            <a:pPr algn="just"/>
            <a:r>
              <a:rPr lang="fr-FR" sz="2000" dirty="0">
                <a:latin typeface="Arial" panose="020B0604020202020204" pitchFamily="34" charset="0"/>
                <a:cs typeface="Arial" panose="020B0604020202020204" pitchFamily="34" charset="0"/>
              </a:rPr>
              <a:t>Le rôle d’un procureur aux poursuites criminelles et pénales au bureau des affaires de la jeunesse (PPCP);</a:t>
            </a:r>
          </a:p>
          <a:p>
            <a:pPr algn="just"/>
            <a:r>
              <a:rPr lang="fr-FR" sz="2000" dirty="0">
                <a:latin typeface="Arial" panose="020B0604020202020204" pitchFamily="34" charset="0"/>
                <a:cs typeface="Arial" panose="020B0604020202020204" pitchFamily="34" charset="0"/>
              </a:rPr>
              <a:t>Les poursuites criminelles sous la Loi sur le système de justice pénale pour les adolescents (LSJPA);</a:t>
            </a:r>
          </a:p>
          <a:p>
            <a:endParaRPr lang="fr-FR" sz="12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ABDBE256-B0B6-DC75-CAFB-F96931C05E4D}"/>
              </a:ext>
            </a:extLst>
          </p:cNvPr>
          <p:cNvSpPr>
            <a:spLocks noGrp="1"/>
          </p:cNvSpPr>
          <p:nvPr>
            <p:ph type="title"/>
          </p:nvPr>
        </p:nvSpPr>
        <p:spPr>
          <a:xfrm>
            <a:off x="180974" y="155448"/>
            <a:ext cx="11852527" cy="813816"/>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Introduction:</a:t>
            </a:r>
          </a:p>
        </p:txBody>
      </p:sp>
    </p:spTree>
    <p:extLst>
      <p:ext uri="{BB962C8B-B14F-4D97-AF65-F5344CB8AC3E}">
        <p14:creationId xmlns:p14="http://schemas.microsoft.com/office/powerpoint/2010/main" val="268607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77CFDF1-FAED-6C28-F22B-34AEFA11019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734388-3206-F631-E2A9-156F0B7481D0}"/>
              </a:ext>
            </a:extLst>
          </p:cNvPr>
          <p:cNvSpPr>
            <a:spLocks noGrp="1"/>
          </p:cNvSpPr>
          <p:nvPr>
            <p:ph idx="1"/>
          </p:nvPr>
        </p:nvSpPr>
        <p:spPr>
          <a:xfrm>
            <a:off x="180976" y="1115568"/>
            <a:ext cx="11907392" cy="4847083"/>
          </a:xfrm>
        </p:spPr>
        <p:txBody>
          <a:bodyPr/>
          <a:lstStyle/>
          <a:p>
            <a:pPr algn="just"/>
            <a:r>
              <a:rPr lang="fr-FR" sz="2000" dirty="0">
                <a:latin typeface="Arial" panose="020B0604020202020204" pitchFamily="34" charset="0"/>
                <a:cs typeface="Arial" panose="020B0604020202020204" pitchFamily="34" charset="0"/>
              </a:rPr>
              <a:t>La Loi sur le Directeur des poursuites criminelles et pénales est entrée en vigueur le 15 mars 2007;</a:t>
            </a:r>
          </a:p>
          <a:p>
            <a:pPr algn="just"/>
            <a:r>
              <a:rPr lang="fr-FR" sz="2000" dirty="0">
                <a:latin typeface="Arial" panose="020B0604020202020204" pitchFamily="34" charset="0"/>
                <a:cs typeface="Arial" panose="020B0604020202020204" pitchFamily="34" charset="0"/>
              </a:rPr>
              <a:t>Pour assurer l’indépendance du pouvoir politique;</a:t>
            </a:r>
          </a:p>
          <a:p>
            <a:pPr algn="just"/>
            <a:r>
              <a:rPr lang="fr-FR" sz="2000" dirty="0">
                <a:latin typeface="Arial" panose="020B0604020202020204" pitchFamily="34" charset="0"/>
                <a:cs typeface="Arial" panose="020B0604020202020204" pitchFamily="34" charset="0"/>
              </a:rPr>
              <a:t>À la suite de cette Loi, le bureau du Directeur des poursuites criminelles et pénales a été crée;</a:t>
            </a:r>
          </a:p>
          <a:p>
            <a:pPr algn="just"/>
            <a:r>
              <a:rPr lang="fr-FR" sz="2000" dirty="0">
                <a:latin typeface="Arial" panose="020B0604020202020204" pitchFamily="34" charset="0"/>
                <a:cs typeface="Arial" panose="020B0604020202020204" pitchFamily="34" charset="0"/>
              </a:rPr>
              <a:t>Le Directeur délègue ses pouvoirs aux procureurs aux poursuites criminelles et pénales (PPCP);</a:t>
            </a:r>
          </a:p>
          <a:p>
            <a:pPr algn="just"/>
            <a:r>
              <a:rPr lang="fr-FR" sz="2000" dirty="0">
                <a:latin typeface="Arial" panose="020B0604020202020204" pitchFamily="34" charset="0"/>
                <a:cs typeface="Arial" panose="020B0604020202020204" pitchFamily="34" charset="0"/>
              </a:rPr>
              <a:t>Adoption de directives pour guider les PPCP afin encadrer l’exercice de leur pouvoir discrétionnaire en matière de poursuites criminelles et pénales</a:t>
            </a:r>
          </a:p>
          <a:p>
            <a:endParaRPr lang="fr-FR" dirty="0"/>
          </a:p>
        </p:txBody>
      </p:sp>
      <p:sp>
        <p:nvSpPr>
          <p:cNvPr id="5" name="Titre 1">
            <a:extLst>
              <a:ext uri="{FF2B5EF4-FFF2-40B4-BE49-F238E27FC236}">
                <a16:creationId xmlns:a16="http://schemas.microsoft.com/office/drawing/2014/main" id="{DFCB7E84-C555-6A9E-5FF5-89BED326770F}"/>
              </a:ext>
            </a:extLst>
          </p:cNvPr>
          <p:cNvSpPr>
            <a:spLocks noGrp="1"/>
          </p:cNvSpPr>
          <p:nvPr>
            <p:ph type="title"/>
          </p:nvPr>
        </p:nvSpPr>
        <p:spPr>
          <a:xfrm>
            <a:off x="180974" y="146304"/>
            <a:ext cx="11830049" cy="832104"/>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LE DPCP:</a:t>
            </a:r>
          </a:p>
        </p:txBody>
      </p:sp>
    </p:spTree>
    <p:extLst>
      <p:ext uri="{BB962C8B-B14F-4D97-AF65-F5344CB8AC3E}">
        <p14:creationId xmlns:p14="http://schemas.microsoft.com/office/powerpoint/2010/main" val="130255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742C414-2780-4329-9FB9-264E1C949D2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D66BD1C-F6FC-0A0B-770B-3FCD64748516}"/>
              </a:ext>
            </a:extLst>
          </p:cNvPr>
          <p:cNvSpPr>
            <a:spLocks noGrp="1"/>
          </p:cNvSpPr>
          <p:nvPr>
            <p:ph idx="1"/>
          </p:nvPr>
        </p:nvSpPr>
        <p:spPr>
          <a:xfrm>
            <a:off x="180975" y="1024128"/>
            <a:ext cx="11830049" cy="4938523"/>
          </a:xfrm>
        </p:spPr>
        <p:txBody>
          <a:bodyPr>
            <a:normAutofit/>
          </a:bodyPr>
          <a:lstStyle/>
          <a:p>
            <a:pPr algn="just"/>
            <a:r>
              <a:rPr lang="fr-FR" sz="1800" b="1" dirty="0">
                <a:latin typeface="Arial" panose="020B0604020202020204" pitchFamily="34" charset="0"/>
                <a:cs typeface="Arial" panose="020B0604020202020204" pitchFamily="34" charset="0"/>
              </a:rPr>
              <a:t>Mission: LE DPCP </a:t>
            </a:r>
            <a:r>
              <a:rPr lang="fr-FR" sz="1800" dirty="0">
                <a:latin typeface="Arial" panose="020B0604020202020204" pitchFamily="34" charset="0"/>
                <a:cs typeface="Arial" panose="020B0604020202020204" pitchFamily="34" charset="0"/>
              </a:rPr>
              <a:t>est une institution qui contribue à protéger la population québécoise et à maintenir la confiance du public envers le système de justice criminelle et pénale. Son indépendance permet à la population de bénéficier d’un système de justice intègre et équitable.</a:t>
            </a:r>
          </a:p>
          <a:p>
            <a:pPr algn="just"/>
            <a:r>
              <a:rPr lang="fr-FR" sz="1800" b="1" dirty="0">
                <a:latin typeface="Arial" panose="020B0604020202020204" pitchFamily="34" charset="0"/>
                <a:cs typeface="Arial" panose="020B0604020202020204" pitchFamily="34" charset="0"/>
              </a:rPr>
              <a:t>Vision:  </a:t>
            </a:r>
            <a:r>
              <a:rPr lang="fr-FR" sz="1800" dirty="0">
                <a:latin typeface="Arial" panose="020B0604020202020204" pitchFamily="34" charset="0"/>
                <a:cs typeface="Arial" panose="020B0604020202020204" pitchFamily="34" charset="0"/>
              </a:rPr>
              <a:t>Le DPCP est une institution indépendante qui est reconnue pour son souci des personnes victimes, des témoins et de leurs proches.  Elle inspire la confiance du public et sait s’adapter aux enjeux de la société et à la criminalité émergente.</a:t>
            </a:r>
          </a:p>
          <a:p>
            <a:pPr algn="just"/>
            <a:r>
              <a:rPr lang="fr-FR" sz="1800" dirty="0">
                <a:latin typeface="Arial" panose="020B0604020202020204" pitchFamily="34" charset="0"/>
                <a:cs typeface="Arial" panose="020B0604020202020204" pitchFamily="34" charset="0"/>
              </a:rPr>
              <a:t>Les </a:t>
            </a:r>
            <a:r>
              <a:rPr lang="fr-FR" sz="1800" b="1" dirty="0">
                <a:latin typeface="Arial" panose="020B0604020202020204" pitchFamily="34" charset="0"/>
                <a:cs typeface="Arial" panose="020B0604020202020204" pitchFamily="34" charset="0"/>
              </a:rPr>
              <a:t>valeurs</a:t>
            </a:r>
            <a:r>
              <a:rPr lang="fr-FR" sz="1800" dirty="0">
                <a:latin typeface="Arial" panose="020B0604020202020204" pitchFamily="34" charset="0"/>
                <a:cs typeface="Arial" panose="020B0604020202020204" pitchFamily="34" charset="0"/>
              </a:rPr>
              <a:t> du DPCP sont les suivantes: courage, intégrité, engagement et professionnalisme;</a:t>
            </a:r>
          </a:p>
          <a:p>
            <a:pPr algn="just"/>
            <a:r>
              <a:rPr lang="fr-FR" sz="1800" dirty="0">
                <a:latin typeface="Arial" panose="020B0604020202020204" pitchFamily="34" charset="0"/>
                <a:cs typeface="Arial" panose="020B0604020202020204" pitchFamily="34" charset="0"/>
              </a:rPr>
              <a:t>Les </a:t>
            </a:r>
            <a:r>
              <a:rPr lang="fr-FR" sz="1800" b="1" dirty="0">
                <a:latin typeface="Arial" panose="020B0604020202020204" pitchFamily="34" charset="0"/>
                <a:cs typeface="Arial" panose="020B0604020202020204" pitchFamily="34" charset="0"/>
              </a:rPr>
              <a:t>fonctions</a:t>
            </a:r>
            <a:r>
              <a:rPr lang="fr-FR" sz="1800" dirty="0">
                <a:latin typeface="Arial" panose="020B0604020202020204" pitchFamily="34" charset="0"/>
                <a:cs typeface="Arial" panose="020B0604020202020204" pitchFamily="34" charset="0"/>
              </a:rPr>
              <a:t> du DPCP: Il autorise et dirige les poursuites criminelles intentées au Québec en vertu:</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du Code criminel canadien et de certaines lois fédérales;</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De la loi sur le système de justice pénale pour les adolescents quand l’infraction est commise par une personne âgée de 12 à 17 ans;</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Les infractions pénales;</a:t>
            </a:r>
          </a:p>
          <a:p>
            <a:pPr algn="just">
              <a:buFont typeface="Wingdings" panose="05000000000000000000" pitchFamily="2" charset="2"/>
              <a:buChar char="Ø"/>
            </a:pPr>
            <a:r>
              <a:rPr lang="fr-FR" sz="1800" dirty="0">
                <a:latin typeface="Arial" panose="020B0604020202020204" pitchFamily="34" charset="0"/>
                <a:cs typeface="Arial" panose="020B0604020202020204" pitchFamily="34" charset="0"/>
              </a:rPr>
              <a:t>Peut porter en appel une affaire.</a:t>
            </a:r>
          </a:p>
          <a:p>
            <a:endParaRPr lang="fr-FR" sz="12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308060A1-C80E-1755-0B3F-A898D4780124}"/>
              </a:ext>
            </a:extLst>
          </p:cNvPr>
          <p:cNvSpPr>
            <a:spLocks noGrp="1"/>
          </p:cNvSpPr>
          <p:nvPr>
            <p:ph type="title"/>
          </p:nvPr>
        </p:nvSpPr>
        <p:spPr>
          <a:xfrm>
            <a:off x="180974" y="128017"/>
            <a:ext cx="11830049" cy="896111"/>
          </a:xfrm>
        </p:spPr>
        <p:txBody>
          <a:bodyPr>
            <a:noAutofit/>
          </a:bodyPr>
          <a:lstStyle/>
          <a:p>
            <a:r>
              <a:rPr lang="fr-FR" sz="3200" b="1" dirty="0">
                <a:solidFill>
                  <a:srgbClr val="344B57"/>
                </a:solidFill>
                <a:latin typeface="Arial" panose="020B0604020202020204" pitchFamily="34" charset="0"/>
                <a:cs typeface="Arial" panose="020B0604020202020204" pitchFamily="34" charset="0"/>
              </a:rPr>
              <a:t>Mission, vision, valeurs et fonction du DPCP:</a:t>
            </a:r>
            <a:br>
              <a:rPr lang="fr-FR" sz="3200" b="1" dirty="0">
                <a:solidFill>
                  <a:srgbClr val="344B57"/>
                </a:solidFill>
                <a:latin typeface="Arial" panose="020B0604020202020204" pitchFamily="34" charset="0"/>
                <a:cs typeface="Arial" panose="020B0604020202020204" pitchFamily="34" charset="0"/>
              </a:rPr>
            </a:br>
            <a:endParaRPr lang="fr-FR" sz="3200" b="1" dirty="0">
              <a:solidFill>
                <a:srgbClr val="344B5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824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480F6C-C461-28F2-96D5-988F7CE56794}"/>
            </a:ext>
          </a:extLst>
        </p:cNvPr>
        <p:cNvGrpSpPr/>
        <p:nvPr/>
      </p:nvGrpSpPr>
      <p:grpSpPr>
        <a:xfrm>
          <a:off x="0" y="0"/>
          <a:ext cx="0" cy="0"/>
          <a:chOff x="0" y="0"/>
          <a:chExt cx="0" cy="0"/>
        </a:xfrm>
      </p:grpSpPr>
      <p:sp useBgFill="1">
        <p:nvSpPr>
          <p:cNvPr id="1108" name="Rectangle 1107">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re 1">
            <a:extLst>
              <a:ext uri="{FF2B5EF4-FFF2-40B4-BE49-F238E27FC236}">
                <a16:creationId xmlns:a16="http://schemas.microsoft.com/office/drawing/2014/main" id="{570D706C-996F-6E2A-E44F-27664877425D}"/>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b="1" kern="1200">
                <a:solidFill>
                  <a:schemeClr val="tx1"/>
                </a:solidFill>
                <a:latin typeface="+mj-lt"/>
                <a:ea typeface="+mj-ea"/>
                <a:cs typeface="+mj-cs"/>
              </a:rPr>
              <a:t>Notre directeur:</a:t>
            </a:r>
          </a:p>
        </p:txBody>
      </p:sp>
      <p:sp>
        <p:nvSpPr>
          <p:cNvPr id="1056" name="Content Placeholder 1039">
            <a:extLst>
              <a:ext uri="{FF2B5EF4-FFF2-40B4-BE49-F238E27FC236}">
                <a16:creationId xmlns:a16="http://schemas.microsoft.com/office/drawing/2014/main" id="{0046D3B1-049D-3FF0-07FE-E52654AE32C2}"/>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Me Patrick Michel</a:t>
            </a:r>
          </a:p>
        </p:txBody>
      </p:sp>
      <p:sp>
        <p:nvSpPr>
          <p:cNvPr id="111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Une image contenant Visage humain, personne, habits, sourire&#10;&#10;Le contenu généré par l’IA peut être incorrect.">
            <a:extLst>
              <a:ext uri="{FF2B5EF4-FFF2-40B4-BE49-F238E27FC236}">
                <a16:creationId xmlns:a16="http://schemas.microsoft.com/office/drawing/2014/main" id="{3EB827C4-299E-5F97-1FC5-1F122C57E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02"/>
          <a:stretch>
            <a:fillRect/>
          </a:stretch>
        </p:blipFill>
        <p:spPr bwMode="auto">
          <a:xfrm>
            <a:off x="5477993" y="640080"/>
            <a:ext cx="5567222" cy="555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92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F8E4BDC-8FE3-8A80-B6C2-B225F793F8F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D017904-065B-4BAE-E0F1-7C8D715C83B8}"/>
              </a:ext>
            </a:extLst>
          </p:cNvPr>
          <p:cNvSpPr>
            <a:spLocks noGrp="1"/>
          </p:cNvSpPr>
          <p:nvPr>
            <p:ph idx="1"/>
          </p:nvPr>
        </p:nvSpPr>
        <p:spPr>
          <a:xfrm>
            <a:off x="164592" y="1353312"/>
            <a:ext cx="11768328" cy="4581144"/>
          </a:xfrm>
        </p:spPr>
        <p:txBody>
          <a:bodyPr>
            <a:normAutofit/>
          </a:bodyPr>
          <a:lstStyle/>
          <a:p>
            <a:pPr algn="just"/>
            <a:r>
              <a:rPr lang="fr-FR" sz="1600" dirty="0">
                <a:latin typeface="Arial" panose="020B0604020202020204" pitchFamily="34" charset="0"/>
                <a:cs typeface="Arial" panose="020B0604020202020204" pitchFamily="34" charset="0"/>
              </a:rPr>
              <a:t>Le BAJ a été créé le 1</a:t>
            </a:r>
            <a:r>
              <a:rPr lang="fr-FR" sz="1600" baseline="30000" dirty="0">
                <a:latin typeface="Arial" panose="020B0604020202020204" pitchFamily="34" charset="0"/>
                <a:cs typeface="Arial" panose="020B0604020202020204" pitchFamily="34" charset="0"/>
              </a:rPr>
              <a:t>er</a:t>
            </a:r>
            <a:r>
              <a:rPr lang="fr-FR" sz="1600" dirty="0">
                <a:latin typeface="Arial" panose="020B0604020202020204" pitchFamily="34" charset="0"/>
                <a:cs typeface="Arial" panose="020B0604020202020204" pitchFamily="34" charset="0"/>
              </a:rPr>
              <a:t> février 2012;</a:t>
            </a:r>
          </a:p>
          <a:p>
            <a:pPr algn="just"/>
            <a:r>
              <a:rPr lang="fr-FR" sz="1600" dirty="0">
                <a:latin typeface="Arial" panose="020B0604020202020204" pitchFamily="34" charset="0"/>
                <a:cs typeface="Arial" panose="020B0604020202020204" pitchFamily="34" charset="0"/>
              </a:rPr>
              <a:t>Il est responsable des poursuites criminelles et pénales intentées à l’encontre des adolescents contrevenant en vertu LSJPA;</a:t>
            </a:r>
          </a:p>
          <a:p>
            <a:pPr algn="just"/>
            <a:r>
              <a:rPr lang="fr-FR" sz="1600" dirty="0">
                <a:latin typeface="Arial" panose="020B0604020202020204" pitchFamily="34" charset="0"/>
                <a:cs typeface="Arial" panose="020B0604020202020204" pitchFamily="34" charset="0"/>
              </a:rPr>
              <a:t>Le bureau regroupe l’ensembles des procureurs spécialisés en matière jeunesse et ils sont répartis sur tout le territoire québécois afin d’assurer un traitement cohérent, uniforme et efficace pour tous les adolescents;</a:t>
            </a:r>
          </a:p>
          <a:p>
            <a:pPr algn="just"/>
            <a:r>
              <a:rPr lang="fr-FR" sz="1600" dirty="0">
                <a:latin typeface="Arial" panose="020B0604020202020204" pitchFamily="34" charset="0"/>
                <a:cs typeface="Arial" panose="020B0604020202020204" pitchFamily="34" charset="0"/>
              </a:rPr>
              <a:t>Les procureurs travaillent en étroite collaboration avec plusieurs partenaires: policiers, directeurs provinciaux, les écoles, avocats de la défense, centre d’aide des victimes d’acte criminels (CAVAC);</a:t>
            </a:r>
          </a:p>
          <a:p>
            <a:pPr algn="just"/>
            <a:r>
              <a:rPr lang="fr-FR" sz="1600" dirty="0">
                <a:latin typeface="Arial" panose="020B0604020202020204" pitchFamily="34" charset="0"/>
                <a:cs typeface="Arial" panose="020B0604020202020204" pitchFamily="34" charset="0"/>
              </a:rPr>
              <a:t>Les procureurs conseillent les agents de la paix relativement à une enquête en cours ou pour une poursuite de nature criminelle ou pénale;</a:t>
            </a:r>
          </a:p>
          <a:p>
            <a:pPr algn="just"/>
            <a:r>
              <a:rPr lang="fr-FR" sz="1600" dirty="0">
                <a:latin typeface="Arial" panose="020B0604020202020204" pitchFamily="34" charset="0"/>
                <a:cs typeface="Arial" panose="020B0604020202020204" pitchFamily="34" charset="0"/>
              </a:rPr>
              <a:t>Un dossier au Québec débute par une demande d’intenter des procédures de la part des policiers.  Les procureurs analysent la preuve reçue. Comment ? Évaluer la suffisance de la preuve </a:t>
            </a:r>
            <a:r>
              <a:rPr lang="fr-FR" sz="1600" b="1" dirty="0">
                <a:latin typeface="Arial" panose="020B0604020202020204" pitchFamily="34" charset="0"/>
                <a:cs typeface="Arial" panose="020B0604020202020204" pitchFamily="34" charset="0"/>
              </a:rPr>
              <a:t>et</a:t>
            </a:r>
            <a:r>
              <a:rPr lang="fr-FR" sz="1600" dirty="0">
                <a:latin typeface="Arial" panose="020B0604020202020204" pitchFamily="34" charset="0"/>
                <a:cs typeface="Arial" panose="020B0604020202020204" pitchFamily="34" charset="0"/>
              </a:rPr>
              <a:t> l’opportunité d’engager des poursuites au regard de l’intérêt public; (directive </a:t>
            </a:r>
            <a:r>
              <a:rPr lang="fr-FR" sz="1600" b="1" dirty="0">
                <a:latin typeface="Arial" panose="020B0604020202020204" pitchFamily="34" charset="0"/>
                <a:cs typeface="Arial" panose="020B0604020202020204" pitchFamily="34" charset="0"/>
              </a:rPr>
              <a:t>ACC-3</a:t>
            </a:r>
            <a:r>
              <a:rPr lang="fr-FR" sz="1600" dirty="0">
                <a:latin typeface="Arial" panose="020B0604020202020204" pitchFamily="34" charset="0"/>
                <a:cs typeface="Arial" panose="020B0604020202020204" pitchFamily="34" charset="0"/>
              </a:rPr>
              <a:t>)</a:t>
            </a:r>
          </a:p>
          <a:p>
            <a:pPr algn="just"/>
            <a:r>
              <a:rPr lang="fr-FR" sz="1600" b="1" dirty="0">
                <a:latin typeface="Arial" panose="020B0604020202020204" pitchFamily="34" charset="0"/>
                <a:cs typeface="Arial" panose="020B0604020202020204" pitchFamily="34" charset="0"/>
              </a:rPr>
              <a:t>Suffisance de la preuve</a:t>
            </a:r>
            <a:r>
              <a:rPr lang="fr-FR" sz="1600" dirty="0">
                <a:latin typeface="Arial" panose="020B0604020202020204" pitchFamily="34" charset="0"/>
                <a:cs typeface="Arial" panose="020B0604020202020204" pitchFamily="34" charset="0"/>
              </a:rPr>
              <a:t>:  c’est une perspective raisonnable de condamnation après une analyse objective de l’ensemble de la preuve admissible. Le PPCP doit conserver cette conviction tout au long des procédures judiciaires.</a:t>
            </a:r>
          </a:p>
          <a:p>
            <a:pPr algn="just"/>
            <a:r>
              <a:rPr lang="fr-FR" sz="1600" b="1" dirty="0">
                <a:latin typeface="Arial" panose="020B0604020202020204" pitchFamily="34" charset="0"/>
                <a:cs typeface="Arial" panose="020B0604020202020204" pitchFamily="34" charset="0"/>
              </a:rPr>
              <a:t>L’opportunité de poursuivre</a:t>
            </a:r>
            <a:r>
              <a:rPr lang="fr-FR" sz="1600" dirty="0">
                <a:latin typeface="Arial" panose="020B0604020202020204" pitchFamily="34" charset="0"/>
                <a:cs typeface="Arial" panose="020B0604020202020204" pitchFamily="34" charset="0"/>
              </a:rPr>
              <a:t>: s’il existe une perspective raisonnable de condamnation, il doit intenter des poursuites, à moins, qu’il décide de recourir à des mesures alternatives, </a:t>
            </a:r>
            <a:r>
              <a:rPr lang="fr-FR" sz="1600" b="1" dirty="0">
                <a:latin typeface="Arial" panose="020B0604020202020204" pitchFamily="34" charset="0"/>
                <a:cs typeface="Arial" panose="020B0604020202020204" pitchFamily="34" charset="0"/>
              </a:rPr>
              <a:t>ou</a:t>
            </a:r>
            <a:r>
              <a:rPr lang="fr-FR" sz="1600" dirty="0">
                <a:latin typeface="Arial" panose="020B0604020202020204" pitchFamily="34" charset="0"/>
                <a:cs typeface="Arial" panose="020B0604020202020204" pitchFamily="34" charset="0"/>
              </a:rPr>
              <a:t> que </a:t>
            </a:r>
            <a:r>
              <a:rPr lang="fr-FR" sz="1600" u="sng" dirty="0">
                <a:latin typeface="Arial" panose="020B0604020202020204" pitchFamily="34" charset="0"/>
                <a:cs typeface="Arial" panose="020B0604020202020204" pitchFamily="34" charset="0"/>
              </a:rPr>
              <a:t>ce soit inopportun de le faire dans l’intérêt public. </a:t>
            </a:r>
            <a:r>
              <a:rPr lang="fr-FR" sz="1600" dirty="0">
                <a:latin typeface="Arial" panose="020B0604020202020204" pitchFamily="34" charset="0"/>
                <a:cs typeface="Arial" panose="020B0604020202020204" pitchFamily="34" charset="0"/>
              </a:rPr>
              <a:t> Par exemple:  minimis non </a:t>
            </a:r>
            <a:r>
              <a:rPr lang="fr-FR" sz="1600" dirty="0" err="1">
                <a:latin typeface="Arial" panose="020B0604020202020204" pitchFamily="34" charset="0"/>
                <a:cs typeface="Arial" panose="020B0604020202020204" pitchFamily="34" charset="0"/>
              </a:rPr>
              <a:t>curat</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lex</a:t>
            </a:r>
            <a:r>
              <a:rPr lang="fr-FR" sz="1600" dirty="0">
                <a:latin typeface="Arial" panose="020B0604020202020204" pitchFamily="34" charset="0"/>
                <a:cs typeface="Arial" panose="020B0604020202020204" pitchFamily="34" charset="0"/>
              </a:rPr>
              <a:t>… Ce sont différents facteurs que le procureur va considérer dans la prise de sa décision.</a:t>
            </a:r>
          </a:p>
          <a:p>
            <a:endParaRPr lang="fr-FR" sz="16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2ED8248F-E765-E73A-CD6E-5128B6665F08}"/>
              </a:ext>
            </a:extLst>
          </p:cNvPr>
          <p:cNvSpPr>
            <a:spLocks noGrp="1"/>
          </p:cNvSpPr>
          <p:nvPr>
            <p:ph type="title"/>
          </p:nvPr>
        </p:nvSpPr>
        <p:spPr>
          <a:xfrm>
            <a:off x="164592" y="45511"/>
            <a:ext cx="11768328" cy="1118620"/>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Le rôle des PPCP au bureau des affaires de la jeunesse (BAJ):</a:t>
            </a:r>
          </a:p>
        </p:txBody>
      </p:sp>
    </p:spTree>
    <p:extLst>
      <p:ext uri="{BB962C8B-B14F-4D97-AF65-F5344CB8AC3E}">
        <p14:creationId xmlns:p14="http://schemas.microsoft.com/office/powerpoint/2010/main" val="2737563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13C9A9-A13C-76BE-C4E4-9FA9A7B4AB8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AA75F10-F4DE-E25A-734C-716E7AFC7605}"/>
              </a:ext>
            </a:extLst>
          </p:cNvPr>
          <p:cNvSpPr>
            <a:spLocks noGrp="1"/>
          </p:cNvSpPr>
          <p:nvPr>
            <p:ph idx="1"/>
          </p:nvPr>
        </p:nvSpPr>
        <p:spPr>
          <a:xfrm>
            <a:off x="6096000" y="2924175"/>
            <a:ext cx="5257799" cy="2769694"/>
          </a:xfrm>
        </p:spPr>
        <p:txBody>
          <a:bodyPr/>
          <a:lstStyle/>
          <a:p>
            <a:r>
              <a:rPr lang="fr-FR" dirty="0"/>
              <a:t>Mettre le tableau i</a:t>
            </a:r>
          </a:p>
        </p:txBody>
      </p:sp>
      <p:sp>
        <p:nvSpPr>
          <p:cNvPr id="5" name="Titre 1">
            <a:extLst>
              <a:ext uri="{FF2B5EF4-FFF2-40B4-BE49-F238E27FC236}">
                <a16:creationId xmlns:a16="http://schemas.microsoft.com/office/drawing/2014/main" id="{BD5D17AD-9A32-54F3-63EF-BA83DEFEC658}"/>
              </a:ext>
            </a:extLst>
          </p:cNvPr>
          <p:cNvSpPr>
            <a:spLocks noGrp="1"/>
          </p:cNvSpPr>
          <p:nvPr>
            <p:ph type="title"/>
          </p:nvPr>
        </p:nvSpPr>
        <p:spPr>
          <a:xfrm>
            <a:off x="190831" y="1"/>
            <a:ext cx="11020094" cy="841248"/>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Les poursuites criminelles sous la LSJPA:</a:t>
            </a:r>
          </a:p>
        </p:txBody>
      </p:sp>
      <p:graphicFrame>
        <p:nvGraphicFramePr>
          <p:cNvPr id="2" name="Objet 1">
            <a:extLst>
              <a:ext uri="{FF2B5EF4-FFF2-40B4-BE49-F238E27FC236}">
                <a16:creationId xmlns:a16="http://schemas.microsoft.com/office/drawing/2014/main" id="{E6A94CBB-FB37-4907-401F-7CD2C5AE7C14}"/>
              </a:ext>
            </a:extLst>
          </p:cNvPr>
          <p:cNvGraphicFramePr>
            <a:graphicFrameLocks noChangeAspect="1"/>
          </p:cNvGraphicFramePr>
          <p:nvPr>
            <p:extLst>
              <p:ext uri="{D42A27DB-BD31-4B8C-83A1-F6EECF244321}">
                <p14:modId xmlns:p14="http://schemas.microsoft.com/office/powerpoint/2010/main" val="114827312"/>
              </p:ext>
            </p:extLst>
          </p:nvPr>
        </p:nvGraphicFramePr>
        <p:xfrm>
          <a:off x="1614488" y="839788"/>
          <a:ext cx="8170862" cy="5676900"/>
        </p:xfrm>
        <a:graphic>
          <a:graphicData uri="http://schemas.openxmlformats.org/presentationml/2006/ole">
            <mc:AlternateContent xmlns:mc="http://schemas.openxmlformats.org/markup-compatibility/2006">
              <mc:Choice xmlns:v="urn:schemas-microsoft-com:vml" Requires="v">
                <p:oleObj name="Acrobat Document" r:id="rId3" imgW="6857901" imgH="12458700" progId="Acrobat.Document.DC">
                  <p:embed/>
                </p:oleObj>
              </mc:Choice>
              <mc:Fallback>
                <p:oleObj name="Acrobat Document" r:id="rId3" imgW="6857901" imgH="12458700" progId="Acrobat.Document.DC">
                  <p:embed/>
                  <p:pic>
                    <p:nvPicPr>
                      <p:cNvPr id="0" name=""/>
                      <p:cNvPicPr/>
                      <p:nvPr/>
                    </p:nvPicPr>
                    <p:blipFill>
                      <a:blip r:embed="rId4"/>
                      <a:stretch>
                        <a:fillRect/>
                      </a:stretch>
                    </p:blipFill>
                    <p:spPr>
                      <a:xfrm>
                        <a:off x="1614488" y="839788"/>
                        <a:ext cx="8170862" cy="5676900"/>
                      </a:xfrm>
                      <a:prstGeom prst="rect">
                        <a:avLst/>
                      </a:prstGeom>
                    </p:spPr>
                  </p:pic>
                </p:oleObj>
              </mc:Fallback>
            </mc:AlternateContent>
          </a:graphicData>
        </a:graphic>
      </p:graphicFrame>
    </p:spTree>
    <p:extLst>
      <p:ext uri="{BB962C8B-B14F-4D97-AF65-F5344CB8AC3E}">
        <p14:creationId xmlns:p14="http://schemas.microsoft.com/office/powerpoint/2010/main" val="643726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CA3528-D20E-F3CD-2BBC-B6A2527E40A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C740D37-17E4-5397-A742-B00897BCBCDB}"/>
              </a:ext>
            </a:extLst>
          </p:cNvPr>
          <p:cNvSpPr>
            <a:spLocks noGrp="1"/>
          </p:cNvSpPr>
          <p:nvPr>
            <p:ph idx="1"/>
          </p:nvPr>
        </p:nvSpPr>
        <p:spPr>
          <a:xfrm>
            <a:off x="180976" y="1243585"/>
            <a:ext cx="11506200" cy="4719066"/>
          </a:xfrm>
        </p:spPr>
        <p:txBody>
          <a:bodyPr>
            <a:normAutofit/>
          </a:bodyPr>
          <a:lstStyle/>
          <a:p>
            <a:pPr algn="just"/>
            <a:r>
              <a:rPr lang="fr-FR" sz="2000" dirty="0">
                <a:latin typeface="Arial" panose="020B0604020202020204" pitchFamily="34" charset="0"/>
                <a:cs typeface="Arial" panose="020B0604020202020204" pitchFamily="34" charset="0"/>
              </a:rPr>
              <a:t>Il y a plusieurs façons de faire contraindre un adolescent en vertu de la LSJPA: sommation, promesse, citation à comparaître, mandat ou mandat visé.</a:t>
            </a:r>
          </a:p>
          <a:p>
            <a:pPr algn="just"/>
            <a:r>
              <a:rPr lang="fr-FR" sz="2000" dirty="0">
                <a:latin typeface="Arial" panose="020B0604020202020204" pitchFamily="34" charset="0"/>
                <a:cs typeface="Arial" panose="020B0604020202020204" pitchFamily="34" charset="0"/>
              </a:rPr>
              <a:t> Si l’adolescent est détenu:  l’article 29 LSJPA;</a:t>
            </a:r>
          </a:p>
          <a:p>
            <a:pPr algn="just"/>
            <a:r>
              <a:rPr lang="fr-FR" sz="2000" dirty="0">
                <a:latin typeface="Arial" panose="020B0604020202020204" pitchFamily="34" charset="0"/>
                <a:cs typeface="Arial" panose="020B0604020202020204" pitchFamily="34" charset="0"/>
              </a:rPr>
              <a:t>Détention en centre jeunesse ou chez une personne digne de confiance désireuse et capable de s’occuper de l’adolescent en vertu de l’article 31 LSJPA;</a:t>
            </a:r>
          </a:p>
          <a:p>
            <a:endParaRPr lang="fr-FR" sz="20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44257A36-F842-B5C7-309E-165DCEDECC8F}"/>
              </a:ext>
            </a:extLst>
          </p:cNvPr>
          <p:cNvSpPr>
            <a:spLocks noGrp="1"/>
          </p:cNvSpPr>
          <p:nvPr>
            <p:ph type="title"/>
          </p:nvPr>
        </p:nvSpPr>
        <p:spPr>
          <a:xfrm>
            <a:off x="180974" y="128016"/>
            <a:ext cx="11861673" cy="960120"/>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Suite: les poursuites sous la LSJPA</a:t>
            </a:r>
          </a:p>
        </p:txBody>
      </p:sp>
    </p:spTree>
    <p:extLst>
      <p:ext uri="{BB962C8B-B14F-4D97-AF65-F5344CB8AC3E}">
        <p14:creationId xmlns:p14="http://schemas.microsoft.com/office/powerpoint/2010/main" val="411195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52B34C5-CB88-C13A-37EF-26C74F73C2A3}"/>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54C318-721A-22C9-2DB2-74E0D3F7AEC0}"/>
              </a:ext>
            </a:extLst>
          </p:cNvPr>
          <p:cNvSpPr>
            <a:spLocks noGrp="1"/>
          </p:cNvSpPr>
          <p:nvPr>
            <p:ph idx="1"/>
          </p:nvPr>
        </p:nvSpPr>
        <p:spPr>
          <a:xfrm>
            <a:off x="180976" y="1181101"/>
            <a:ext cx="11506200" cy="4781550"/>
          </a:xfrm>
        </p:spPr>
        <p:txBody>
          <a:bodyPr>
            <a:normAutofit/>
          </a:bodyPr>
          <a:lstStyle/>
          <a:p>
            <a:pPr algn="just"/>
            <a:r>
              <a:rPr lang="fr-FR" sz="2000" dirty="0">
                <a:latin typeface="Arial" panose="020B0604020202020204" pitchFamily="34" charset="0"/>
                <a:cs typeface="Arial" panose="020B0604020202020204" pitchFamily="34" charset="0"/>
              </a:rPr>
              <a:t>Régime particulier pour les adolescents et distinct des adultes;</a:t>
            </a:r>
          </a:p>
          <a:p>
            <a:pPr algn="just"/>
            <a:r>
              <a:rPr lang="fr-FR" sz="2000" dirty="0">
                <a:latin typeface="Arial" panose="020B0604020202020204" pitchFamily="34" charset="0"/>
                <a:cs typeface="Arial" panose="020B0604020202020204" pitchFamily="34" charset="0"/>
              </a:rPr>
              <a:t>Objectifs et principes établies aux articles 3, 39 et 42 LSJPA, </a:t>
            </a:r>
            <a:r>
              <a:rPr lang="fr-FR" sz="2000" b="1" dirty="0">
                <a:latin typeface="Arial" panose="020B0604020202020204" pitchFamily="34" charset="0"/>
                <a:cs typeface="Arial" panose="020B0604020202020204" pitchFamily="34" charset="0"/>
              </a:rPr>
              <a:t>entre autres:</a:t>
            </a:r>
          </a:p>
          <a:p>
            <a:pPr algn="just"/>
            <a:r>
              <a:rPr lang="fr-FR" sz="2000" dirty="0">
                <a:latin typeface="Arial" panose="020B0604020202020204" pitchFamily="34" charset="0"/>
                <a:cs typeface="Arial" panose="020B0604020202020204" pitchFamily="34" charset="0"/>
              </a:rPr>
              <a:t>Agir avec diligence et célérité compte tenu du sens qu’a le temps dans la vie des adolescents. (R. c. K.J.M .)</a:t>
            </a:r>
          </a:p>
          <a:p>
            <a:pPr algn="just"/>
            <a:r>
              <a:rPr lang="fr-FR" sz="2000" dirty="0">
                <a:latin typeface="Arial" panose="020B0604020202020204" pitchFamily="34" charset="0"/>
                <a:cs typeface="Arial" panose="020B0604020202020204" pitchFamily="34" charset="0"/>
              </a:rPr>
              <a:t>Objectifs de faire répondre l’adolescent de l’infraction commise par l’imposition de sanctions justes assorties de perspectives positives favorisant sa réadaptation et sa réinsertion sociale en vue de favoriser la protection durable du public.</a:t>
            </a:r>
          </a:p>
          <a:p>
            <a:pPr algn="just"/>
            <a:r>
              <a:rPr lang="fr-FR" sz="2000" dirty="0">
                <a:latin typeface="Arial" panose="020B0604020202020204" pitchFamily="34" charset="0"/>
                <a:cs typeface="Arial" panose="020B0604020202020204" pitchFamily="34" charset="0"/>
              </a:rPr>
              <a:t>La peine doit être proportionnelle à la gravité de l’infraction et au degré de responsabilité de l’adolescent à l’égard de l’infraction; (R. c. D.B.)</a:t>
            </a:r>
          </a:p>
          <a:p>
            <a:pPr algn="just"/>
            <a:r>
              <a:rPr lang="fr-FR" sz="2000" dirty="0">
                <a:latin typeface="Arial" panose="020B0604020202020204" pitchFamily="34" charset="0"/>
                <a:cs typeface="Arial" panose="020B0604020202020204" pitchFamily="34" charset="0"/>
              </a:rPr>
              <a:t>On doit prendre en compte les intérêts des victimes et favoriser la réparation des dommages causés à la victime et à la collectivité;</a:t>
            </a:r>
          </a:p>
          <a:p>
            <a:pPr algn="just"/>
            <a:r>
              <a:rPr lang="fr-FR" sz="2000" dirty="0">
                <a:latin typeface="Arial" panose="020B0604020202020204" pitchFamily="34" charset="0"/>
                <a:cs typeface="Arial" panose="020B0604020202020204" pitchFamily="34" charset="0"/>
              </a:rPr>
              <a:t>Ouverture à la garde et surveillance. Peut-être imposée seulement dans des situations spécifiques, quatre possibilités sont prévues en vertu de l’article 39 LSJPA;</a:t>
            </a:r>
          </a:p>
          <a:p>
            <a:pPr marL="0" indent="0" algn="just">
              <a:buNone/>
            </a:pPr>
            <a:endParaRPr lang="fr-FR" sz="18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44858715-39A0-05D7-83BC-562605DA69A1}"/>
              </a:ext>
            </a:extLst>
          </p:cNvPr>
          <p:cNvSpPr>
            <a:spLocks noGrp="1"/>
          </p:cNvSpPr>
          <p:nvPr>
            <p:ph type="title"/>
          </p:nvPr>
        </p:nvSpPr>
        <p:spPr>
          <a:xfrm>
            <a:off x="180974" y="91440"/>
            <a:ext cx="11806809" cy="1014984"/>
          </a:xfrm>
        </p:spPr>
        <p:txBody>
          <a:bodyPr>
            <a:normAutofit/>
          </a:bodyPr>
          <a:lstStyle/>
          <a:p>
            <a:r>
              <a:rPr lang="fr-FR" sz="3200" b="1" dirty="0">
                <a:solidFill>
                  <a:srgbClr val="344B57"/>
                </a:solidFill>
                <a:latin typeface="Arial" panose="020B0604020202020204" pitchFamily="34" charset="0"/>
                <a:cs typeface="Arial" panose="020B0604020202020204" pitchFamily="34" charset="0"/>
              </a:rPr>
              <a:t>Détermination de la peine:</a:t>
            </a:r>
          </a:p>
        </p:txBody>
      </p:sp>
    </p:spTree>
    <p:extLst>
      <p:ext uri="{BB962C8B-B14F-4D97-AF65-F5344CB8AC3E}">
        <p14:creationId xmlns:p14="http://schemas.microsoft.com/office/powerpoint/2010/main" val="351534998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47055e-9e82-483b-95b1-ae1f2308cfee">
      <Value>11</Value>
    </TaxCatchAll>
    <lcf76f155ced4ddcb4097134ff3c332f xmlns="fbeef91f-ff57-4b1e-bcad-1276f115d64a" xsi:nil="true"/>
    <ba5dd0e7281643efac232d3e63d779c8 xmlns="0547055e-9e82-483b-95b1-ae1f2308cfee">
      <Terms xmlns="http://schemas.microsoft.com/office/infopath/2007/PartnerControls"/>
    </ba5dd0e7281643efac232d3e63d779c8>
    <h13d5a5a0b5343a486a1a0662f7b7439 xmlns="0547055e-9e82-483b-95b1-ae1f2308cfee">
      <Terms xmlns="http://schemas.microsoft.com/office/infopath/2007/PartnerControls"/>
    </h13d5a5a0b5343a486a1a0662f7b7439>
    <k5c78d801ed9487b8dba8cbc7f631055 xmlns="0547055e-9e82-483b-95b1-ae1f2308cfee">
      <Terms xmlns="http://schemas.microsoft.com/office/infopath/2007/PartnerControls"/>
    </k5c78d801ed9487b8dba8cbc7f631055>
    <ke6d06b5632b4c7fb934d79009c6e941 xmlns="0547055e-9e82-483b-95b1-ae1f2308cfee">
      <Terms xmlns="http://schemas.microsoft.com/office/infopath/2007/PartnerControls">
        <TermInfo xmlns="http://schemas.microsoft.com/office/infopath/2007/PartnerControls">
          <TermName xmlns="http://schemas.microsoft.com/office/infopath/2007/PartnerControls">01325 - Procédures, guides et formulaires</TermName>
          <TermId xmlns="http://schemas.microsoft.com/office/infopath/2007/PartnerControls">0a82f110-fd73-41a2-a4f7-8e047df3cdf2</TermId>
        </TermInfo>
      </Terms>
    </ke6d06b5632b4c7fb934d79009c6e941>
    <Date_x0020_du_x0020_document xmlns="0547055e-9e82-483b-95b1-ae1f2308cfee">2023-05-05T04:00:00+00:00</Date_x0020_du_x0020_document>
    <Regroupement xmlns="0547055e-9e82-483b-95b1-ae1f2308cfee" xsi:nil="true"/>
    <TaxCatchAllLabel xmlns="0547055e-9e82-483b-95b1-ae1f2308cfee" xsi:nil="true"/>
    <DPCPDateLimite xmlns="0547055e-9e82-483b-95b1-ae1f2308cfee" xsi:nil="true"/>
    <Cat_x00e9_gorie xmlns="fbeef91f-ff57-4b1e-bcad-1276f115d64a" xsi:nil="true"/>
    <DateMAJ xmlns="0547055e-9e82-483b-95b1-ae1f2308cfe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DPCP Intranet" ma:contentTypeID="0x01010081D6C2FFA5A71E4392108ADEAE09BC040100FEDAE4FCCC092041945E9E64EF2333E8" ma:contentTypeVersion="16" ma:contentTypeDescription="Type de contenu parent utilisé pour tous les documents de l'intranet du DPCP." ma:contentTypeScope="" ma:versionID="881de6ea2d529c1a352f4a0cc8e1a692">
  <xsd:schema xmlns:xsd="http://www.w3.org/2001/XMLSchema" xmlns:xs="http://www.w3.org/2001/XMLSchema" xmlns:p="http://schemas.microsoft.com/office/2006/metadata/properties" xmlns:ns2="0547055e-9e82-483b-95b1-ae1f2308cfee" xmlns:ns3="fbeef91f-ff57-4b1e-bcad-1276f115d64a" targetNamespace="http://schemas.microsoft.com/office/2006/metadata/properties" ma:root="true" ma:fieldsID="da16fac07fb0db0de5d1bebf1c7cb35a" ns2:_="" ns3:_="">
    <xsd:import namespace="0547055e-9e82-483b-95b1-ae1f2308cfee"/>
    <xsd:import namespace="fbeef91f-ff57-4b1e-bcad-1276f115d64a"/>
    <xsd:element name="properties">
      <xsd:complexType>
        <xsd:sequence>
          <xsd:element name="documentManagement">
            <xsd:complexType>
              <xsd:all>
                <xsd:element ref="ns2:Date_x0020_du_x0020_document" minOccurs="0"/>
                <xsd:element ref="ns2:Regroupement" minOccurs="0"/>
                <xsd:element ref="ns2:TaxCatchAll" minOccurs="0"/>
                <xsd:element ref="ns2:TaxCatchAllLabel" minOccurs="0"/>
                <xsd:element ref="ns2:k5c78d801ed9487b8dba8cbc7f631055" minOccurs="0"/>
                <xsd:element ref="ns2:ba5dd0e7281643efac232d3e63d779c8" minOccurs="0"/>
                <xsd:element ref="ns2:ke6d06b5632b4c7fb934d79009c6e941" minOccurs="0"/>
                <xsd:element ref="ns2:h13d5a5a0b5343a486a1a0662f7b7439" minOccurs="0"/>
                <xsd:element ref="ns3:lcf76f155ced4ddcb4097134ff3c332f" minOccurs="0"/>
                <xsd:element ref="ns2:DPCPDateLimite" minOccurs="0"/>
                <xsd:element ref="ns3:Cat_x00e9_gorie" minOccurs="0"/>
                <xsd:element ref="ns2:DateMAJ"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7055e-9e82-483b-95b1-ae1f2308cfee" elementFormDefault="qualified">
    <xsd:import namespace="http://schemas.microsoft.com/office/2006/documentManagement/types"/>
    <xsd:import namespace="http://schemas.microsoft.com/office/infopath/2007/PartnerControls"/>
    <xsd:element name="Date_x0020_du_x0020_document" ma:index="3" nillable="true" ma:displayName="Date du document" ma:default="[today]" ma:format="DateOnly" ma:internalName="Date_x0020_du_x0020_document" ma:readOnly="false">
      <xsd:simpleType>
        <xsd:restriction base="dms:DateTime"/>
      </xsd:simpleType>
    </xsd:element>
    <xsd:element name="Regroupement" ma:index="7" nillable="true" ma:displayName="Regroupement" ma:internalName="Regroupement" ma:readOnly="false">
      <xsd:simpleType>
        <xsd:restriction base="dms:Text">
          <xsd:maxLength value="255"/>
        </xsd:restriction>
      </xsd:simpleType>
    </xsd:element>
    <xsd:element name="TaxCatchAll" ma:index="14" nillable="true" ma:displayName="Taxonomy Catch All Column" ma:hidden="true" ma:list="{1ac8e03f-c99c-48ea-85dd-077ede2871e1}" ma:internalName="TaxCatchAll" ma:readOnly="false" ma:showField="CatchAllData" ma:web="0547055e-9e82-483b-95b1-ae1f2308cfee">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1ac8e03f-c99c-48ea-85dd-077ede2871e1}" ma:internalName="TaxCatchAllLabel" ma:readOnly="false" ma:showField="CatchAllDataLabel" ma:web="0547055e-9e82-483b-95b1-ae1f2308cfee">
      <xsd:complexType>
        <xsd:complexContent>
          <xsd:extension base="dms:MultiChoiceLookup">
            <xsd:sequence>
              <xsd:element name="Value" type="dms:Lookup" maxOccurs="unbounded" minOccurs="0" nillable="true"/>
            </xsd:sequence>
          </xsd:extension>
        </xsd:complexContent>
      </xsd:complexType>
    </xsd:element>
    <xsd:element name="k5c78d801ed9487b8dba8cbc7f631055" ma:index="16" nillable="true" ma:taxonomy="true" ma:internalName="k5c78d801ed9487b8dba8cbc7f631055" ma:taxonomyFieldName="Emplacement_x0020_Intranet" ma:displayName="Emplacement Intranet" ma:readOnly="false" ma:fieldId="{45c78d80-1ed9-487b-8dba-8cbc7f631055}" ma:sspId="b9b14b7a-cac8-4449-987a-68cfb39174cb" ma:termSetId="271d6713-0e74-4cd8-ac4b-fbc7566a469a" ma:anchorId="00000000-0000-0000-0000-000000000000" ma:open="false" ma:isKeyword="false">
      <xsd:complexType>
        <xsd:sequence>
          <xsd:element ref="pc:Terms" minOccurs="0" maxOccurs="1"/>
        </xsd:sequence>
      </xsd:complexType>
    </xsd:element>
    <xsd:element name="ba5dd0e7281643efac232d3e63d779c8" ma:index="17" nillable="true" ma:taxonomy="true" ma:internalName="ba5dd0e7281643efac232d3e63d779c8" ma:taxonomyFieldName="Type_x0020_de_x0020_document_x0020__x0028_DPCP_x0029_" ma:displayName="Type de document (DPCP)" ma:readOnly="false" ma:fieldId="{ba5dd0e7-2816-43ef-ac23-2d3e63d779c8}" ma:sspId="b9b14b7a-cac8-4449-987a-68cfb39174cb" ma:termSetId="8446b0a3-d0cc-433f-bcbb-59247bd6d5a5" ma:anchorId="00000000-0000-0000-0000-000000000000" ma:open="false" ma:isKeyword="false">
      <xsd:complexType>
        <xsd:sequence>
          <xsd:element ref="pc:Terms" minOccurs="0" maxOccurs="1"/>
        </xsd:sequence>
      </xsd:complexType>
    </xsd:element>
    <xsd:element name="ke6d06b5632b4c7fb934d79009c6e941" ma:index="18" nillable="true" ma:taxonomy="true" ma:internalName="ke6d06b5632b4c7fb934d79009c6e941" ma:taxonomyFieldName="Classification_x0020__x0028_DPCP_x0029_" ma:displayName="Classification (DPCP)" ma:readOnly="false" ma:fieldId="{4e6d06b5-632b-4c7f-b934-d79009c6e941}" ma:sspId="b9b14b7a-cac8-4449-987a-68cfb39174cb" ma:termSetId="bfd33439-88aa-4390-9a79-51d3017f930d" ma:anchorId="00000000-0000-0000-0000-000000000000" ma:open="false" ma:isKeyword="false">
      <xsd:complexType>
        <xsd:sequence>
          <xsd:element ref="pc:Terms" minOccurs="0" maxOccurs="1"/>
        </xsd:sequence>
      </xsd:complexType>
    </xsd:element>
    <xsd:element name="h13d5a5a0b5343a486a1a0662f7b7439" ma:index="19" nillable="true" ma:taxonomy="true" ma:internalName="h13d5a5a0b5343a486a1a0662f7b7439" ma:taxonomyFieldName="Sujet_x0028_s_x0029__x0020_juridique_x0028_s_x0029__x0020__x0028_DPCP_x0029_" ma:displayName="Sujet(s) juridique(s) (DPCP)" ma:readOnly="false" ma:fieldId="{113d5a5a-0b53-43a4-86a1-a0662f7b7439}" ma:taxonomyMulti="true" ma:sspId="b9b14b7a-cac8-4449-987a-68cfb39174cb" ma:termSetId="59229452-2ae6-4924-a8d9-30df458b89fd" ma:anchorId="00000000-0000-0000-0000-000000000000" ma:open="false" ma:isKeyword="false">
      <xsd:complexType>
        <xsd:sequence>
          <xsd:element ref="pc:Terms" minOccurs="0" maxOccurs="1"/>
        </xsd:sequence>
      </xsd:complexType>
    </xsd:element>
    <xsd:element name="DPCPDateLimite" ma:index="21" nillable="true" ma:displayName="Date limite" ma:format="DateOnly" ma:internalName="DPCPDateLimite">
      <xsd:simpleType>
        <xsd:restriction base="dms:DateTime"/>
      </xsd:simpleType>
    </xsd:element>
    <xsd:element name="DateMAJ" ma:index="23" nillable="true" ma:displayName="Date mise à jour" ma:description="Date de mise à jour de la liste des postes" ma:format="DateOnly" ma:internalName="DateMAJ">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beef91f-ff57-4b1e-bcad-1276f115d64a" elementFormDefault="qualified">
    <xsd:import namespace="http://schemas.microsoft.com/office/2006/documentManagement/types"/>
    <xsd:import namespace="http://schemas.microsoft.com/office/infopath/2007/PartnerControls"/>
    <xsd:element name="lcf76f155ced4ddcb4097134ff3c332f" ma:index="20" nillable="true" ma:displayName="Balises d’images_0" ma:hidden="true" ma:internalName="lcf76f155ced4ddcb4097134ff3c332f">
      <xsd:simpleType>
        <xsd:restriction base="dms:Note"/>
      </xsd:simpleType>
    </xsd:element>
    <xsd:element name="Cat_x00e9_gorie" ma:index="22" nillable="true" ma:displayName="Catégorie" ma:format="Dropdown" ma:internalName="Cat_x00e9_gorie">
      <xsd:simpleType>
        <xsd:restriction base="dms:Choice">
          <xsd:enumeration value="Bulletin du directeur"/>
          <xsd:enumeration value="Choix 2"/>
          <xsd:enumeration value="Choix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Type de contenu"/>
        <xsd:element ref="dc:title" minOccurs="0" maxOccurs="1" ma:index="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622C35-7092-4843-A864-DD77C0D08698}">
  <ds:schemaRefs>
    <ds:schemaRef ds:uri="http://schemas.microsoft.com/office/2006/documentManagement/types"/>
    <ds:schemaRef ds:uri="http://schemas.openxmlformats.org/package/2006/metadata/core-properties"/>
    <ds:schemaRef ds:uri="0547055e-9e82-483b-95b1-ae1f2308cfee"/>
    <ds:schemaRef ds:uri="http://purl.org/dc/elements/1.1/"/>
    <ds:schemaRef ds:uri="http://schemas.microsoft.com/office/2006/metadata/properties"/>
    <ds:schemaRef ds:uri="http://purl.org/dc/terms/"/>
    <ds:schemaRef ds:uri="http://schemas.microsoft.com/office/infopath/2007/PartnerControls"/>
    <ds:schemaRef ds:uri="fbeef91f-ff57-4b1e-bcad-1276f115d64a"/>
    <ds:schemaRef ds:uri="http://www.w3.org/XML/1998/namespace"/>
    <ds:schemaRef ds:uri="http://purl.org/dc/dcmitype/"/>
  </ds:schemaRefs>
</ds:datastoreItem>
</file>

<file path=customXml/itemProps2.xml><?xml version="1.0" encoding="utf-8"?>
<ds:datastoreItem xmlns:ds="http://schemas.openxmlformats.org/officeDocument/2006/customXml" ds:itemID="{330CB46B-6883-4EB9-BECA-C67465DC2267}">
  <ds:schemaRefs>
    <ds:schemaRef ds:uri="http://schemas.microsoft.com/sharepoint/v3/contenttype/forms"/>
  </ds:schemaRefs>
</ds:datastoreItem>
</file>

<file path=customXml/itemProps3.xml><?xml version="1.0" encoding="utf-8"?>
<ds:datastoreItem xmlns:ds="http://schemas.openxmlformats.org/officeDocument/2006/customXml" ds:itemID="{77F2A2E8-5D6D-42A0-9864-B0B242183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7055e-9e82-483b-95b1-ae1f2308cfee"/>
    <ds:schemaRef ds:uri="fbeef91f-ff57-4b1e-bcad-1276f115d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f6dec78-7ded-4395-975c-6edbb7d10b16}" enabled="0" method="" siteId="{3f6dec78-7ded-4395-975c-6edbb7d10b16}" removed="1"/>
</clbl:labelList>
</file>

<file path=docProps/app.xml><?xml version="1.0" encoding="utf-8"?>
<Properties xmlns="http://schemas.openxmlformats.org/officeDocument/2006/extended-properties" xmlns:vt="http://schemas.openxmlformats.org/officeDocument/2006/docPropsVTypes">
  <TotalTime>23236</TotalTime>
  <Words>1400</Words>
  <Application>Microsoft Office PowerPoint</Application>
  <PresentationFormat>Grand écran</PresentationFormat>
  <Paragraphs>127</Paragraphs>
  <Slides>13</Slides>
  <Notes>7</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13</vt:i4>
      </vt:variant>
    </vt:vector>
  </HeadingPairs>
  <TitlesOfParts>
    <vt:vector size="20" baseType="lpstr">
      <vt:lpstr>Arial</vt:lpstr>
      <vt:lpstr>Arial Narrow</vt:lpstr>
      <vt:lpstr>Calibri</vt:lpstr>
      <vt:lpstr>Calibri Light</vt:lpstr>
      <vt:lpstr>Wingdings</vt:lpstr>
      <vt:lpstr>Thème Office</vt:lpstr>
      <vt:lpstr>Acrobat Document</vt:lpstr>
      <vt:lpstr>Le DPCP et la LSJPA </vt:lpstr>
      <vt:lpstr>Introduction:</vt:lpstr>
      <vt:lpstr>LE DPCP:</vt:lpstr>
      <vt:lpstr>Mission, vision, valeurs et fonction du DPCP: </vt:lpstr>
      <vt:lpstr>Notre directeur:</vt:lpstr>
      <vt:lpstr>Le rôle des PPCP au bureau des affaires de la jeunesse (BAJ):</vt:lpstr>
      <vt:lpstr>Les poursuites criminelles sous la LSJPA:</vt:lpstr>
      <vt:lpstr>Suite: les poursuites sous la LSJPA</vt:lpstr>
      <vt:lpstr>Détermination de la peine:</vt:lpstr>
      <vt:lpstr>L’exception: l’assujettissement à une peine pour adulte</vt:lpstr>
      <vt:lpstr>MERCI DE VOTRE ATTENTION!</vt:lpstr>
      <vt:lpstr>Icônes officiels</vt:lpstr>
      <vt:lpstr>Icônes officiels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 (modif. logo X - reçu 20240424)</dc:title>
  <dc:creator>Catherine Lévesque-Matte</dc:creator>
  <cp:lastModifiedBy>Ellen Baulne</cp:lastModifiedBy>
  <cp:revision>132</cp:revision>
  <cp:lastPrinted>2026-06-08T16:11:11Z</cp:lastPrinted>
  <dcterms:created xsi:type="dcterms:W3CDTF">2020-06-16T15:12:43Z</dcterms:created>
  <dcterms:modified xsi:type="dcterms:W3CDTF">2026-06-08T19:43:45Z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0x01010081D6C2FFA5A71E4392108ADEAE09BC040100FEDAE4FCCC092041945E9E64EF2333E8</vt:lpwstr>
  </property>
  <property fmtid="{D5CDD505-2E9C-101B-9397-08002B2CF9AE}" pid="3" name="DocumentSetDescription">
    <vt:lpwstr/>
  </property>
  <property fmtid="{D5CDD505-2E9C-101B-9397-08002B2CF9AE}" pid="4" name="MediaServiceImageTags">
    <vt:lpwstr/>
  </property>
  <property fmtid="{D5CDD505-2E9C-101B-9397-08002B2CF9AE}" pid="5" name="Sujet(s) juridique(s) (DPCP)">
    <vt:lpwstr/>
  </property>
  <property fmtid="{D5CDD505-2E9C-101B-9397-08002B2CF9AE}" pid="6" name="Classification (DPCP)">
    <vt:lpwstr>11;#01325 - Procédures, guides et formulaires|0a82f110-fd73-41a2-a4f7-8e047df3cdf2</vt:lpwstr>
  </property>
  <property fmtid="{D5CDD505-2E9C-101B-9397-08002B2CF9AE}" pid="7" name="Emplacement Intranet">
    <vt:lpwstr/>
  </property>
  <property fmtid="{D5CDD505-2E9C-101B-9397-08002B2CF9AE}" pid="8" name="_ExtendedDescription">
    <vt:lpwstr/>
  </property>
  <property fmtid="{D5CDD505-2E9C-101B-9397-08002B2CF9AE}" pid="9" name="Type de document (DPCP)">
    <vt:lpwstr/>
  </property>
  <property fmtid="{D5CDD505-2E9C-101B-9397-08002B2CF9AE}" pid="10" name="Classification_x0020__x0028_DPCP_x0029_">
    <vt:lpwstr>11;#01325 - Procédures, guides et formulaires|0a82f110-fd73-41a2-a4f7-8e047df3cdf2</vt:lpwstr>
  </property>
  <property fmtid="{D5CDD505-2E9C-101B-9397-08002B2CF9AE}" pid="11" name="Type_x0020_de_x0020_document_x0020__x0028_DPCP_x0029_">
    <vt:lpwstr/>
  </property>
  <property fmtid="{D5CDD505-2E9C-101B-9397-08002B2CF9AE}" pid="12" name="Emplacement_x0020_Intranet">
    <vt:lpwstr/>
  </property>
  <property fmtid="{D5CDD505-2E9C-101B-9397-08002B2CF9AE}" pid="13" name="Sujet_x0028_s_x0029__x0020_juridique_x0028_s_x0029__x0020__x0028_DPCP_x0029_">
    <vt:lpwstr/>
  </property>
</Properties>
</file>