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4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8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9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10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11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12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3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14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5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16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4"/>
  </p:sldMasterIdLst>
  <p:notesMasterIdLst>
    <p:notesMasterId r:id="rId22"/>
  </p:notesMasterIdLst>
  <p:handoutMasterIdLst>
    <p:handoutMasterId r:id="rId23"/>
  </p:handoutMasterIdLst>
  <p:sldIdLst>
    <p:sldId id="256" r:id="rId5"/>
    <p:sldId id="277" r:id="rId6"/>
    <p:sldId id="278" r:id="rId7"/>
    <p:sldId id="258" r:id="rId8"/>
    <p:sldId id="261" r:id="rId9"/>
    <p:sldId id="279" r:id="rId10"/>
    <p:sldId id="280" r:id="rId11"/>
    <p:sldId id="259" r:id="rId12"/>
    <p:sldId id="260" r:id="rId13"/>
    <p:sldId id="262" r:id="rId14"/>
    <p:sldId id="263" r:id="rId15"/>
    <p:sldId id="266" r:id="rId16"/>
    <p:sldId id="267" r:id="rId17"/>
    <p:sldId id="268" r:id="rId18"/>
    <p:sldId id="269" r:id="rId19"/>
    <p:sldId id="270" r:id="rId20"/>
    <p:sldId id="275" r:id="rId21"/>
  </p:sldIdLst>
  <p:sldSz cx="12192000" cy="6858000"/>
  <p:notesSz cx="7010400" cy="9296400"/>
  <p:defaultTextStyle>
    <a:defPPr rtl="0"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39A846-CB3E-87C9-A64E-8A8065078A97}" v="8" dt="2025-10-06T14:43:08.2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997" autoAdjust="0"/>
  </p:normalViewPr>
  <p:slideViewPr>
    <p:cSldViewPr snapToGrid="0">
      <p:cViewPr varScale="1">
        <p:scale>
          <a:sx n="99" d="100"/>
          <a:sy n="99" d="100"/>
        </p:scale>
        <p:origin x="9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ée Chartrand (CCSMTL)" userId="S::josee.chartrand.ccsmtl@ssss.gouv.qc.ca::6864847a-3d4b-4aff-ab96-16cbe930f6b1" providerId="AD" clId="Web-{A339A846-CB3E-87C9-A64E-8A8065078A97}"/>
    <pc:docChg chg="modSld">
      <pc:chgData name="Josée Chartrand (CCSMTL)" userId="S::josee.chartrand.ccsmtl@ssss.gouv.qc.ca::6864847a-3d4b-4aff-ab96-16cbe930f6b1" providerId="AD" clId="Web-{A339A846-CB3E-87C9-A64E-8A8065078A97}" dt="2025-10-06T14:43:08.282" v="9" actId="20577"/>
      <pc:docMkLst>
        <pc:docMk/>
      </pc:docMkLst>
      <pc:sldChg chg="modNotes">
        <pc:chgData name="Josée Chartrand (CCSMTL)" userId="S::josee.chartrand.ccsmtl@ssss.gouv.qc.ca::6864847a-3d4b-4aff-ab96-16cbe930f6b1" providerId="AD" clId="Web-{A339A846-CB3E-87C9-A64E-8A8065078A97}" dt="2025-10-06T14:41:22.812" v="1"/>
        <pc:sldMkLst>
          <pc:docMk/>
          <pc:sldMk cId="1845411427" sldId="259"/>
        </pc:sldMkLst>
      </pc:sldChg>
      <pc:sldChg chg="modSp modNotes">
        <pc:chgData name="Josée Chartrand (CCSMTL)" userId="S::josee.chartrand.ccsmtl@ssss.gouv.qc.ca::6864847a-3d4b-4aff-ab96-16cbe930f6b1" providerId="AD" clId="Web-{A339A846-CB3E-87C9-A64E-8A8065078A97}" dt="2025-10-06T14:41:47.812" v="4" actId="20577"/>
        <pc:sldMkLst>
          <pc:docMk/>
          <pc:sldMk cId="33593216" sldId="261"/>
        </pc:sldMkLst>
        <pc:spChg chg="mod">
          <ac:chgData name="Josée Chartrand (CCSMTL)" userId="S::josee.chartrand.ccsmtl@ssss.gouv.qc.ca::6864847a-3d4b-4aff-ab96-16cbe930f6b1" providerId="AD" clId="Web-{A339A846-CB3E-87C9-A64E-8A8065078A97}" dt="2025-10-06T14:41:47.812" v="4" actId="20577"/>
          <ac:spMkLst>
            <pc:docMk/>
            <pc:sldMk cId="33593216" sldId="261"/>
            <ac:spMk id="3" creationId="{E4A16936-B723-E30A-FC7A-73B4A4864421}"/>
          </ac:spMkLst>
        </pc:spChg>
      </pc:sldChg>
      <pc:sldChg chg="modSp modNotes">
        <pc:chgData name="Josée Chartrand (CCSMTL)" userId="S::josee.chartrand.ccsmtl@ssss.gouv.qc.ca::6864847a-3d4b-4aff-ab96-16cbe930f6b1" providerId="AD" clId="Web-{A339A846-CB3E-87C9-A64E-8A8065078A97}" dt="2025-10-06T14:42:58.532" v="8" actId="20577"/>
        <pc:sldMkLst>
          <pc:docMk/>
          <pc:sldMk cId="2064434998" sldId="268"/>
        </pc:sldMkLst>
        <pc:spChg chg="mod">
          <ac:chgData name="Josée Chartrand (CCSMTL)" userId="S::josee.chartrand.ccsmtl@ssss.gouv.qc.ca::6864847a-3d4b-4aff-ab96-16cbe930f6b1" providerId="AD" clId="Web-{A339A846-CB3E-87C9-A64E-8A8065078A97}" dt="2025-10-06T14:42:58.532" v="8" actId="20577"/>
          <ac:spMkLst>
            <pc:docMk/>
            <pc:sldMk cId="2064434998" sldId="268"/>
            <ac:spMk id="3" creationId="{1B29D65C-39EC-C8F3-964E-5B060C508F05}"/>
          </ac:spMkLst>
        </pc:spChg>
      </pc:sldChg>
      <pc:sldChg chg="modSp">
        <pc:chgData name="Josée Chartrand (CCSMTL)" userId="S::josee.chartrand.ccsmtl@ssss.gouv.qc.ca::6864847a-3d4b-4aff-ab96-16cbe930f6b1" providerId="AD" clId="Web-{A339A846-CB3E-87C9-A64E-8A8065078A97}" dt="2025-10-06T14:43:08.282" v="9" actId="20577"/>
        <pc:sldMkLst>
          <pc:docMk/>
          <pc:sldMk cId="3421632286" sldId="270"/>
        </pc:sldMkLst>
        <pc:spChg chg="mod">
          <ac:chgData name="Josée Chartrand (CCSMTL)" userId="S::josee.chartrand.ccsmtl@ssss.gouv.qc.ca::6864847a-3d4b-4aff-ab96-16cbe930f6b1" providerId="AD" clId="Web-{A339A846-CB3E-87C9-A64E-8A8065078A97}" dt="2025-10-06T14:43:08.282" v="9" actId="20577"/>
          <ac:spMkLst>
            <pc:docMk/>
            <pc:sldMk cId="3421632286" sldId="270"/>
            <ac:spMk id="3" creationId="{467037DD-3FD4-BB23-D106-0B0F73E20079}"/>
          </ac:spMkLst>
        </pc:spChg>
      </pc:sldChg>
      <pc:sldChg chg="modSp">
        <pc:chgData name="Josée Chartrand (CCSMTL)" userId="S::josee.chartrand.ccsmtl@ssss.gouv.qc.ca::6864847a-3d4b-4aff-ab96-16cbe930f6b1" providerId="AD" clId="Web-{A339A846-CB3E-87C9-A64E-8A8065078A97}" dt="2025-10-06T14:41:57.156" v="5" actId="20577"/>
        <pc:sldMkLst>
          <pc:docMk/>
          <pc:sldMk cId="3138482970" sldId="279"/>
        </pc:sldMkLst>
        <pc:spChg chg="mod">
          <ac:chgData name="Josée Chartrand (CCSMTL)" userId="S::josee.chartrand.ccsmtl@ssss.gouv.qc.ca::6864847a-3d4b-4aff-ab96-16cbe930f6b1" providerId="AD" clId="Web-{A339A846-CB3E-87C9-A64E-8A8065078A97}" dt="2025-10-06T14:41:57.156" v="5" actId="20577"/>
          <ac:spMkLst>
            <pc:docMk/>
            <pc:sldMk cId="3138482970" sldId="279"/>
            <ac:spMk id="3" creationId="{00000000-0000-0000-0000-000000000000}"/>
          </ac:spMkLst>
        </pc:spChg>
      </pc:sldChg>
      <pc:sldChg chg="modSp">
        <pc:chgData name="Josée Chartrand (CCSMTL)" userId="S::josee.chartrand.ccsmtl@ssss.gouv.qc.ca::6864847a-3d4b-4aff-ab96-16cbe930f6b1" providerId="AD" clId="Web-{A339A846-CB3E-87C9-A64E-8A8065078A97}" dt="2025-10-06T14:42:13.625" v="6" actId="20577"/>
        <pc:sldMkLst>
          <pc:docMk/>
          <pc:sldMk cId="707882221" sldId="280"/>
        </pc:sldMkLst>
        <pc:spChg chg="mod">
          <ac:chgData name="Josée Chartrand (CCSMTL)" userId="S::josee.chartrand.ccsmtl@ssss.gouv.qc.ca::6864847a-3d4b-4aff-ab96-16cbe930f6b1" providerId="AD" clId="Web-{A339A846-CB3E-87C9-A64E-8A8065078A97}" dt="2025-10-06T14:42:13.625" v="6" actId="20577"/>
          <ac:spMkLst>
            <pc:docMk/>
            <pc:sldMk cId="707882221" sldId="280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EB65F916-1A5B-474F-AF63-D80107D8A9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B4D70C4-7D6D-47FD-B0B3-D49A476D2D1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9CF6D36-18F5-41CE-9B36-DE67DBBEA491}" type="datetime1">
              <a:rPr lang="fr-FR" smtClean="0"/>
              <a:t>01/06/2026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0BDB3F2-A146-41E9-B2E6-60F366A5BB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A2FFA9D-4B81-43ED-A930-C5837457ED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E12CEDA-A292-45D6-AE4F-8D0A895572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8674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fr-FR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8CF50E5-2578-48B8-B593-EAD1C9B16EC3}" type="datetime1">
              <a:rPr lang="fr-FR" smtClean="0"/>
              <a:pPr/>
              <a:t>01/06/2026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fr-FR" noProof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 rtl="0"/>
            <a:r>
              <a:rPr lang="fr-FR" noProof="0"/>
              <a:t>Modifiez les styles du texte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3E8FE7E-D1B4-4D05-B0D7-CE0E63FD548E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0855411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8FE7E-D1B4-4D05-B0D7-CE0E63FD548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17101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ea typeface="Calibri"/>
                <a:cs typeface="Calibri"/>
              </a:rPr>
              <a:t>VM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8FE7E-D1B4-4D05-B0D7-CE0E63FD548E}" type="slidenum">
              <a:rPr lang="fr-FR" noProof="0" smtClean="0"/>
              <a:t>10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1632784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FC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8FE7E-D1B4-4D05-B0D7-CE0E63FD548E}" type="slidenum">
              <a:rPr lang="fr-FR" noProof="0" smtClean="0"/>
              <a:t>11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1700115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FC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8FE7E-D1B4-4D05-B0D7-CE0E63FD548E}" type="slidenum">
              <a:rPr lang="fr-FR" noProof="0" smtClean="0"/>
              <a:t>12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7731867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ea typeface="Calibri"/>
                <a:cs typeface="Calibri"/>
              </a:rPr>
              <a:t>FC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8FE7E-D1B4-4D05-B0D7-CE0E63FD548E}" type="slidenum">
              <a:rPr lang="fr-FR" noProof="0" smtClean="0"/>
              <a:t>13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41755539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ea typeface="Calibri"/>
                <a:cs typeface="Calibri"/>
              </a:rPr>
              <a:t>VM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8FE7E-D1B4-4D05-B0D7-CE0E63FD548E}" type="slidenum">
              <a:rPr lang="fr-FR" noProof="0" smtClean="0"/>
              <a:t>14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6437881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ea typeface="Calibri"/>
                <a:cs typeface="Calibri"/>
              </a:rPr>
              <a:t>VM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8FE7E-D1B4-4D05-B0D7-CE0E63FD548E}" type="slidenum">
              <a:rPr lang="fr-FR" noProof="0" smtClean="0"/>
              <a:t>15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7402616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VM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8FE7E-D1B4-4D05-B0D7-CE0E63FD548E}" type="slidenum">
              <a:rPr lang="fr-FR" noProof="0" smtClean="0"/>
              <a:t>16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42590590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FC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8FE7E-D1B4-4D05-B0D7-CE0E63FD548E}" type="slidenum">
              <a:rPr lang="fr-FR" noProof="0" smtClean="0"/>
              <a:t>2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311508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VM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8FE7E-D1B4-4D05-B0D7-CE0E63FD548E}" type="slidenum">
              <a:rPr lang="fr-FR" noProof="0" smtClean="0"/>
              <a:t>3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220089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FC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8FE7E-D1B4-4D05-B0D7-CE0E63FD548E}" type="slidenum">
              <a:rPr lang="fr-FR" noProof="0" smtClean="0"/>
              <a:t>4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40408761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ea typeface="Calibri"/>
                <a:cs typeface="Calibri"/>
              </a:rPr>
              <a:t>VM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8FE7E-D1B4-4D05-B0D7-CE0E63FD548E}" type="slidenum">
              <a:rPr lang="fr-FR" noProof="0" smtClean="0"/>
              <a:t>5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6678214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FC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8FE7E-D1B4-4D05-B0D7-CE0E63FD548E}" type="slidenum">
              <a:rPr lang="fr-FR" noProof="0" smtClean="0"/>
              <a:t>6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7159497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FC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8FE7E-D1B4-4D05-B0D7-CE0E63FD548E}" type="slidenum">
              <a:rPr lang="fr-FR" noProof="0" smtClean="0"/>
              <a:t>7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5232629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ea typeface="Calibri"/>
                <a:cs typeface="Calibri"/>
              </a:rPr>
              <a:t>VM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8FE7E-D1B4-4D05-B0D7-CE0E63FD548E}" type="slidenum">
              <a:rPr lang="fr-FR" noProof="0" smtClean="0"/>
              <a:t>8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3650279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VM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8FE7E-D1B4-4D05-B0D7-CE0E63FD548E}" type="slidenum">
              <a:rPr lang="fr-FR" noProof="0" smtClean="0"/>
              <a:t>9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327995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rtlCol="0"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fr-FR" noProof="0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296AC0F-3B32-4C97-8C04-7553742D7E7D}" type="datetime1">
              <a:rPr lang="fr-FR" noProof="0" smtClean="0"/>
              <a:t>01/06/2026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 anchor="t"/>
          <a:lstStyle/>
          <a:p>
            <a:pPr lvl="0" rtl="0"/>
            <a:r>
              <a:rPr lang="fr-FR" noProof="0"/>
              <a:t>Modifiez les styles du texte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9001914-11FA-4DD5-9EBE-933D9BF14FBE}" type="datetime1">
              <a:rPr lang="fr-FR" noProof="0" smtClean="0"/>
              <a:t>01/06/2026</a:t>
            </a:fld>
            <a:endParaRPr lang="fr-FR" noProof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 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 hasCustomPrompt="1"/>
          </p:nvPr>
        </p:nvSpPr>
        <p:spPr>
          <a:xfrm>
            <a:off x="3867912" y="868680"/>
            <a:ext cx="7315200" cy="5120640"/>
          </a:xfrm>
        </p:spPr>
        <p:txBody>
          <a:bodyPr vert="eaVert" rtlCol="0" anchor="t"/>
          <a:lstStyle/>
          <a:p>
            <a:pPr lvl="0" rtl="0"/>
            <a:r>
              <a:rPr lang="fr-FR" noProof="0"/>
              <a:t>Modifiez les styles du texte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C3BC65B-3D68-485E-8DEE-9E2E727EDF99}" type="datetime1">
              <a:rPr lang="fr-FR" noProof="0" smtClean="0"/>
              <a:t>01/06/2026</a:t>
            </a:fld>
            <a:endParaRPr lang="fr-FR" noProof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fr-FR" noProof="0"/>
              <a:t>Modifiez les styles du texte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41E23AD-7876-4170-8B4E-5675548F54CE}" type="datetime1">
              <a:rPr lang="fr-FR" noProof="0" smtClean="0"/>
              <a:t>01/06/2026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rtlCol="0"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3886200" y="4672584"/>
            <a:ext cx="7315200" cy="914400"/>
          </a:xfrm>
        </p:spPr>
        <p:txBody>
          <a:bodyPr rtlCol="0"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Modifiez les styles du texte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847235-9B7C-4886-9AA0-879B3A21A120}" type="datetime1">
              <a:rPr lang="fr-FR" noProof="0" smtClean="0"/>
              <a:t>01/06/2026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3867912" y="868680"/>
            <a:ext cx="3474720" cy="51206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fr-FR" noProof="0"/>
              <a:t>Modifiez les styles du texte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7818120" y="868680"/>
            <a:ext cx="3474720" cy="51206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fr-FR" noProof="0"/>
              <a:t>Modifiez les styles du texte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B4A7DA-6C17-4B95-B0FA-8796272B2930}" type="datetime1">
              <a:rPr lang="fr-FR" noProof="0" smtClean="0"/>
              <a:t>01/06/2026</a:t>
            </a:fld>
            <a:endParaRPr lang="fr-FR" noProof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3867912" y="1023586"/>
            <a:ext cx="3474720" cy="807720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3867912" y="1930936"/>
            <a:ext cx="3474720" cy="402336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fr-FR" noProof="0"/>
              <a:t>Modifiez les styles du texte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7818463" y="1023586"/>
            <a:ext cx="3474720" cy="813171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7818463" y="1930936"/>
            <a:ext cx="3474720" cy="402336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fr-FR" noProof="0"/>
              <a:t>Modifiez les styles du texte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9A727DE-A333-4643-A1F2-751D71178EA5}" type="datetime1">
              <a:rPr lang="fr-FR" noProof="0" smtClean="0"/>
              <a:t>01/06/2026</a:t>
            </a:fld>
            <a:endParaRPr lang="fr-FR" noProof="0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BF9D49A-552F-479A-A5C8-D56DC8C7EB50}" type="datetime1">
              <a:rPr lang="fr-FR" noProof="0" smtClean="0"/>
              <a:t>01/06/2026</a:t>
            </a:fld>
            <a:endParaRPr lang="fr-FR" noProof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ED88280-067E-4D34-AE04-B455F06B549E}" type="datetime1">
              <a:rPr lang="fr-FR" noProof="0" smtClean="0"/>
              <a:t>01/06/2026</a:t>
            </a:fld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rtlCol="0" anchor="b">
            <a:normAutofit/>
          </a:bodyPr>
          <a:lstStyle>
            <a:lvl1pPr>
              <a:defRPr sz="3200" b="0" baseline="0"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867912" y="868680"/>
            <a:ext cx="7315200" cy="51206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fr-FR" noProof="0"/>
              <a:t>Modifiez les styles du texte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256032" y="3494176"/>
            <a:ext cx="2834640" cy="2321990"/>
          </a:xfrm>
        </p:spPr>
        <p:txBody>
          <a:bodyPr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 noProof="0"/>
              <a:t>Modifiez les styles du texte</a:t>
            </a:r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7B3E4CA-4C0D-4F0B-AEC5-FD9B309DF569}" type="datetime1">
              <a:rPr lang="fr-FR" noProof="0" smtClean="0"/>
              <a:t>01/06/2026</a:t>
            </a:fld>
            <a:endParaRPr lang="fr-FR" noProof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rtlCol="0" anchor="b">
            <a:normAutofit/>
          </a:bodyPr>
          <a:lstStyle>
            <a:lvl1pPr>
              <a:defRPr sz="3200" b="0"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’image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256032" y="3493008"/>
            <a:ext cx="2834640" cy="2322576"/>
          </a:xfrm>
        </p:spPr>
        <p:txBody>
          <a:bodyPr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 noProof="0"/>
              <a:t>Modifiez les styles du texte</a:t>
            </a:r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0D396A3-A7B3-4DE6-8C64-C0FFF127EC99}" type="datetime1">
              <a:rPr lang="fr-FR" noProof="0" smtClean="0"/>
              <a:t>01/06/2026</a:t>
            </a:fld>
            <a:endParaRPr lang="fr-FR" noProof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fr-FR" noProof="0"/>
              <a:t>Modifiez les styles du texte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fld id="{3D29A48F-0A1B-44A5-A757-1220ED68214B}" type="datetime1">
              <a:rPr lang="fr-FR" noProof="0" smtClean="0"/>
              <a:t>01/06/2026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pPr rtl="0"/>
            <a:fld id="{4FAB73BC-B049-4115-A692-8D63A059BFB8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7" Type="http://schemas.openxmlformats.org/officeDocument/2006/relationships/image" Target="../media/image4.pn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1.xml"/><Relationship Id="rId3" Type="http://schemas.openxmlformats.org/officeDocument/2006/relationships/tags" Target="../tags/tag24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9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10" Type="http://schemas.openxmlformats.org/officeDocument/2006/relationships/image" Target="../media/image1.png"/><Relationship Id="rId4" Type="http://schemas.openxmlformats.org/officeDocument/2006/relationships/tags" Target="../tags/tag6.xml"/><Relationship Id="rId9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 rtlCol="0">
            <a:normAutofit/>
          </a:bodyPr>
          <a:lstStyle/>
          <a:p>
            <a:r>
              <a:rPr lang="fr-FR" sz="5400" dirty="0" smtClean="0"/>
              <a:t>Présentation des services en LSJPA au CCSMTL</a:t>
            </a:r>
            <a:endParaRPr lang="fr-FR" sz="54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 rtlCol="0">
            <a:normAutofit fontScale="92500"/>
          </a:bodyPr>
          <a:lstStyle/>
          <a:p>
            <a:r>
              <a:rPr lang="fr-FR" dirty="0" smtClean="0"/>
              <a:t>Valérie </a:t>
            </a:r>
            <a:r>
              <a:rPr lang="fr-FR" dirty="0" err="1" smtClean="0"/>
              <a:t>Millette</a:t>
            </a:r>
            <a:r>
              <a:rPr lang="fr-FR" dirty="0" smtClean="0"/>
              <a:t>, </a:t>
            </a:r>
            <a:r>
              <a:rPr lang="fr-FR" dirty="0"/>
              <a:t>déléguée à la jeunesse, </a:t>
            </a:r>
            <a:r>
              <a:rPr lang="fr-FR" dirty="0" smtClean="0"/>
              <a:t>JC Ouest</a:t>
            </a:r>
            <a:endParaRPr lang="fr-FR" dirty="0"/>
          </a:p>
          <a:p>
            <a:r>
              <a:rPr lang="fr-FR" dirty="0" smtClean="0"/>
              <a:t>Francis Camiré, chef de service JC Nord et Accueil-Liaison-Escale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59316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C35816-A200-43F3-3AEE-A83E1019FB7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52919" y="1123837"/>
            <a:ext cx="2947482" cy="4601183"/>
          </a:xfrm>
        </p:spPr>
        <p:txBody>
          <a:bodyPr>
            <a:normAutofit/>
          </a:bodyPr>
          <a:lstStyle/>
          <a:p>
            <a:r>
              <a:rPr lang="fr-FR" dirty="0"/>
              <a:t>Rapport prédécisionnel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19FE571-F481-9A5A-ACEB-1813E9D7A2A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615268" y="751219"/>
            <a:ext cx="7315200" cy="2998765"/>
          </a:xfrm>
        </p:spPr>
        <p:txBody>
          <a:bodyPr>
            <a:normAutofit/>
          </a:bodyPr>
          <a:lstStyle/>
          <a:p>
            <a:pPr marL="342900" indent="-342900"/>
            <a:endParaRPr lang="fr-CA" sz="1900">
              <a:solidFill>
                <a:srgbClr val="595959"/>
              </a:solidFill>
              <a:latin typeface="Calibri"/>
              <a:ea typeface="Calibri"/>
              <a:cs typeface="Calibri"/>
            </a:endParaRPr>
          </a:p>
          <a:p>
            <a:endParaRPr lang="en-US"/>
          </a:p>
        </p:txBody>
      </p:sp>
      <p:pic>
        <p:nvPicPr>
          <p:cNvPr id="4" name="Espace réservé du contenu 3" descr="Une image contenant texte, capture d’écran, ligne, diagramme&#10;&#10;Description générée automatiquement">
            <a:extLst>
              <a:ext uri="{FF2B5EF4-FFF2-40B4-BE49-F238E27FC236}">
                <a16:creationId xmlns:a16="http://schemas.microsoft.com/office/drawing/2014/main" id="{5B79F058-93B2-2BF8-C6C4-B56FE04E862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615268" y="4800013"/>
            <a:ext cx="7315200" cy="173735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C8CA8E6-B24D-E649-8C0F-A3EF6A6EAC9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413760" y="583474"/>
            <a:ext cx="8229600" cy="42165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90000"/>
              </a:lnSpc>
              <a:spcBef>
                <a:spcPts val="1200"/>
              </a:spcBef>
              <a:buFont typeface="Arial"/>
              <a:buChar char="•"/>
            </a:pPr>
            <a:r>
              <a:rPr lang="fr-CA" sz="2000" b="1" dirty="0">
                <a:solidFill>
                  <a:srgbClr val="595959"/>
                </a:solidFill>
                <a:latin typeface="Corbel" panose="020B0503020204020204" pitchFamily="34" charset="0"/>
                <a:ea typeface="Calibri"/>
                <a:cs typeface="Calibri"/>
              </a:rPr>
              <a:t>Rôle du délégué :</a:t>
            </a:r>
          </a:p>
          <a:p>
            <a:pPr marL="800100" lvl="1" indent="-342900">
              <a:lnSpc>
                <a:spcPct val="90000"/>
              </a:lnSpc>
              <a:spcBef>
                <a:spcPts val="1200"/>
              </a:spcBef>
              <a:buFont typeface="Courier New"/>
              <a:buChar char="o"/>
            </a:pPr>
            <a:r>
              <a:rPr lang="fr-CA" sz="2000" dirty="0">
                <a:solidFill>
                  <a:srgbClr val="595959"/>
                </a:solidFill>
                <a:latin typeface="Corbel" panose="020B0503020204020204" pitchFamily="34" charset="0"/>
                <a:ea typeface="Calibri"/>
                <a:cs typeface="Calibri"/>
              </a:rPr>
              <a:t>Évaluation exhaustive psychosociale et criminologique, 2 à 3 rencontres (jeune), une rencontre avec les parents et recommandations de la peine</a:t>
            </a: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buFont typeface="Arial"/>
              <a:buChar char="•"/>
            </a:pPr>
            <a:r>
              <a:rPr lang="fr-CA" sz="2000" b="1" dirty="0">
                <a:solidFill>
                  <a:srgbClr val="595959"/>
                </a:solidFill>
                <a:latin typeface="Corbel" panose="020B0503020204020204" pitchFamily="34" charset="0"/>
                <a:ea typeface="Calibri"/>
                <a:cs typeface="Calibri"/>
              </a:rPr>
              <a:t>Délits types :</a:t>
            </a:r>
          </a:p>
          <a:p>
            <a:pPr marL="800100" lvl="1" indent="-342900">
              <a:lnSpc>
                <a:spcPct val="90000"/>
              </a:lnSpc>
              <a:spcBef>
                <a:spcPts val="1200"/>
              </a:spcBef>
              <a:buFont typeface="Courier New"/>
              <a:buChar char="o"/>
            </a:pPr>
            <a:r>
              <a:rPr lang="fr-CA" sz="2000" dirty="0">
                <a:solidFill>
                  <a:srgbClr val="595959"/>
                </a:solidFill>
                <a:latin typeface="Corbel" panose="020B0503020204020204" pitchFamily="34" charset="0"/>
                <a:ea typeface="Calibri"/>
                <a:cs typeface="Calibri"/>
              </a:rPr>
              <a:t>Gravité moyenne à élevée, récidiviste, obligatoire si peine de garde envisagée et/ou assujettissement à une peine pour adulte</a:t>
            </a: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buFont typeface="Arial"/>
              <a:buChar char="•"/>
            </a:pPr>
            <a:r>
              <a:rPr lang="fr-CA" sz="2000" b="1" dirty="0">
                <a:solidFill>
                  <a:srgbClr val="595959"/>
                </a:solidFill>
                <a:latin typeface="Corbel" panose="020B0503020204020204" pitchFamily="34" charset="0"/>
                <a:ea typeface="Calibri"/>
                <a:cs typeface="Calibri"/>
              </a:rPr>
              <a:t>Niveau d'encadrement :</a:t>
            </a:r>
          </a:p>
          <a:p>
            <a:pPr marL="800100" lvl="1" indent="-342900">
              <a:lnSpc>
                <a:spcPct val="90000"/>
              </a:lnSpc>
              <a:spcBef>
                <a:spcPts val="1200"/>
              </a:spcBef>
              <a:buFont typeface="Courier New"/>
              <a:buChar char="o"/>
            </a:pPr>
            <a:r>
              <a:rPr lang="fr-CA" sz="2000" dirty="0">
                <a:solidFill>
                  <a:srgbClr val="595959"/>
                </a:solidFill>
                <a:latin typeface="Corbel" panose="020B0503020204020204" pitchFamily="34" charset="0"/>
                <a:ea typeface="Calibri"/>
                <a:cs typeface="Calibri"/>
              </a:rPr>
              <a:t>Conditions possibles, mais non encadrées par le délégué</a:t>
            </a: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buFont typeface="Arial"/>
              <a:buChar char="•"/>
            </a:pPr>
            <a:r>
              <a:rPr lang="fr-CA" sz="2000" b="1" dirty="0">
                <a:solidFill>
                  <a:srgbClr val="595959"/>
                </a:solidFill>
                <a:latin typeface="Corbel" panose="020B0503020204020204" pitchFamily="34" charset="0"/>
                <a:ea typeface="Calibri"/>
                <a:cs typeface="Calibri"/>
              </a:rPr>
              <a:t>Gestion des manquements :</a:t>
            </a:r>
          </a:p>
          <a:p>
            <a:pPr marL="800100" lvl="1" indent="-342900">
              <a:lnSpc>
                <a:spcPct val="90000"/>
              </a:lnSpc>
              <a:spcBef>
                <a:spcPts val="1200"/>
              </a:spcBef>
              <a:buFont typeface="Courier New"/>
              <a:buChar char="o"/>
            </a:pPr>
            <a:r>
              <a:rPr lang="fr-CA" sz="2000" dirty="0">
                <a:solidFill>
                  <a:srgbClr val="595959"/>
                </a:solidFill>
                <a:latin typeface="Corbel" panose="020B0503020204020204" pitchFamily="34" charset="0"/>
                <a:ea typeface="Calibri"/>
                <a:cs typeface="Calibri"/>
              </a:rPr>
              <a:t>Aucun</a:t>
            </a:r>
          </a:p>
        </p:txBody>
      </p:sp>
    </p:spTree>
    <p:extLst>
      <p:ext uri="{BB962C8B-B14F-4D97-AF65-F5344CB8AC3E}">
        <p14:creationId xmlns:p14="http://schemas.microsoft.com/office/powerpoint/2010/main" val="2010605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B8424AB-D56B-4256-866A-5B54DE93C20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1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C999C28-AD33-4EB7-A5F1-C06D10A5FD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2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30E94B5-6B03-4C6D-A886-D92083B3E55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3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97B8231-6339-4326-9EE6-D2F78558E2C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4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557974"/>
            <a:ext cx="11707367" cy="25380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C41ED50-33E0-C004-4AFE-DAE3F8882D1D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1069848" y="3908245"/>
            <a:ext cx="10210862" cy="132622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400" spc="-100" dirty="0"/>
              <a:t>Suivi des peines</a:t>
            </a:r>
          </a:p>
        </p:txBody>
      </p:sp>
      <p:pic>
        <p:nvPicPr>
          <p:cNvPr id="4" name="Espace réservé du contenu 3" descr="Une image contenant texte, capture d’écran, Police, ligne&#10;&#10;Description générée automatiquement">
            <a:extLst>
              <a:ext uri="{FF2B5EF4-FFF2-40B4-BE49-F238E27FC236}">
                <a16:creationId xmlns:a16="http://schemas.microsoft.com/office/drawing/2014/main" id="{C7D40A76-C458-5EA2-E6E4-C79B6D789C7D}"/>
              </a:ext>
            </a:extLst>
          </p:cNvPr>
          <p:cNvPicPr>
            <a:picLocks noGrp="1" noChangeAspect="1"/>
          </p:cNvPicPr>
          <p:nvPr>
            <p:ph idx="1"/>
            <p:custDataLst>
              <p:tags r:id="rId6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-3581" y="598122"/>
            <a:ext cx="11710948" cy="2959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833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BD8D67-9252-D40B-7E9D-A23992C7ED8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52918" y="1123837"/>
            <a:ext cx="3195675" cy="4601183"/>
          </a:xfrm>
        </p:spPr>
        <p:txBody>
          <a:bodyPr/>
          <a:lstStyle/>
          <a:p>
            <a:r>
              <a:rPr lang="fr-FR" dirty="0"/>
              <a:t>Suivi des peines</a:t>
            </a:r>
            <a:br>
              <a:rPr lang="fr-FR" dirty="0"/>
            </a:br>
            <a:r>
              <a:rPr lang="fr-FR" dirty="0"/>
              <a:t>AMO</a:t>
            </a:r>
            <a:br>
              <a:rPr lang="fr-FR" dirty="0"/>
            </a:br>
            <a:r>
              <a:rPr lang="fr-FR" dirty="0"/>
              <a:t>(Autre mesure ordonnée)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93E55EC-A021-8941-7925-70AEB652613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448593" y="748937"/>
            <a:ext cx="7735875" cy="532093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FR" sz="2400" b="1" dirty="0">
                <a:latin typeface="Corbel" panose="020B0503020204020204" pitchFamily="34" charset="0"/>
                <a:ea typeface="Calibri"/>
                <a:cs typeface="Calibri"/>
              </a:rPr>
              <a:t>Rôle du délégué :</a:t>
            </a:r>
            <a:endParaRPr lang="en-US" sz="2400" b="1" dirty="0">
              <a:solidFill>
                <a:srgbClr val="000000"/>
              </a:solidFill>
              <a:latin typeface="Corbel" panose="020B0503020204020204" pitchFamily="34" charset="0"/>
              <a:ea typeface="Calibri"/>
              <a:cs typeface="Calibri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2400" dirty="0">
                <a:latin typeface="Corbel" panose="020B0503020204020204" pitchFamily="34" charset="0"/>
                <a:ea typeface="Calibri"/>
                <a:cs typeface="Calibri"/>
              </a:rPr>
              <a:t> Aucune rencontre, référence à l'OJA (travaux bénévoles)</a:t>
            </a:r>
            <a:endParaRPr lang="en-US" sz="2400" dirty="0">
              <a:solidFill>
                <a:srgbClr val="000000"/>
              </a:solidFill>
              <a:latin typeface="Corbel" panose="020B0503020204020204" pitchFamily="34" charset="0"/>
              <a:ea typeface="Calibri"/>
              <a:cs typeface="Calibri"/>
            </a:endParaRPr>
          </a:p>
          <a:p>
            <a:r>
              <a:rPr lang="fr-FR" sz="2400" b="1" dirty="0">
                <a:latin typeface="Corbel" panose="020B0503020204020204" pitchFamily="34" charset="0"/>
                <a:ea typeface="Calibri"/>
                <a:cs typeface="Calibri"/>
              </a:rPr>
              <a:t>Délits types :</a:t>
            </a:r>
            <a:endParaRPr lang="en-US" sz="2400" b="1" dirty="0">
              <a:solidFill>
                <a:srgbClr val="000000"/>
              </a:solidFill>
              <a:latin typeface="Corbel" panose="020B0503020204020204" pitchFamily="34" charset="0"/>
              <a:ea typeface="Calibri"/>
              <a:cs typeface="Calibri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2400" dirty="0">
                <a:latin typeface="Corbel" panose="020B0503020204020204" pitchFamily="34" charset="0"/>
                <a:ea typeface="Calibri"/>
                <a:cs typeface="Calibri"/>
              </a:rPr>
              <a:t> Délit mineur, délinquance commune</a:t>
            </a:r>
            <a:endParaRPr lang="en-US" sz="2400" dirty="0">
              <a:solidFill>
                <a:srgbClr val="000000"/>
              </a:solidFill>
              <a:latin typeface="Corbel" panose="020B0503020204020204" pitchFamily="34" charset="0"/>
              <a:ea typeface="Calibri"/>
              <a:cs typeface="Calibri"/>
            </a:endParaRPr>
          </a:p>
          <a:p>
            <a:r>
              <a:rPr lang="fr-FR" sz="2400" b="1" dirty="0">
                <a:latin typeface="Corbel" panose="020B0503020204020204" pitchFamily="34" charset="0"/>
                <a:ea typeface="Calibri"/>
                <a:cs typeface="Calibri"/>
              </a:rPr>
              <a:t>Encadrement :</a:t>
            </a:r>
            <a:endParaRPr lang="en-US" sz="2400" b="1" dirty="0">
              <a:solidFill>
                <a:srgbClr val="000000"/>
              </a:solidFill>
              <a:latin typeface="Corbel" panose="020B0503020204020204" pitchFamily="34" charset="0"/>
              <a:ea typeface="Calibri"/>
              <a:cs typeface="Calibri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r-CA" sz="2400" dirty="0">
                <a:latin typeface="Corbel" panose="020B0503020204020204" pitchFamily="34" charset="0"/>
                <a:ea typeface="Calibri"/>
                <a:cs typeface="Calibri"/>
              </a:rPr>
              <a:t> Probation sans suivi possible, mais non encadrée par le délégué</a:t>
            </a:r>
            <a:endParaRPr lang="en-US" sz="2400" dirty="0">
              <a:solidFill>
                <a:srgbClr val="000000"/>
              </a:solidFill>
              <a:latin typeface="Corbel" panose="020B0503020204020204" pitchFamily="34" charset="0"/>
              <a:ea typeface="Calibri"/>
              <a:cs typeface="Calibri"/>
            </a:endParaRPr>
          </a:p>
          <a:p>
            <a:r>
              <a:rPr lang="fr-FR" sz="2400" b="1" dirty="0">
                <a:latin typeface="Corbel" panose="020B0503020204020204" pitchFamily="34" charset="0"/>
                <a:ea typeface="Calibri"/>
                <a:cs typeface="Calibri"/>
              </a:rPr>
              <a:t>Gestion des manquements :</a:t>
            </a:r>
            <a:endParaRPr lang="en-US" sz="2400" b="1" dirty="0">
              <a:solidFill>
                <a:srgbClr val="000000"/>
              </a:solidFill>
              <a:latin typeface="Corbel" panose="020B0503020204020204" pitchFamily="34" charset="0"/>
              <a:ea typeface="Calibri"/>
              <a:cs typeface="Calibri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2400" dirty="0">
                <a:latin typeface="Corbel" panose="020B0503020204020204" pitchFamily="34" charset="0"/>
                <a:ea typeface="Calibri"/>
                <a:cs typeface="Calibri"/>
              </a:rPr>
              <a:t> Si échec, judiciarisation du dossier</a:t>
            </a:r>
            <a:endParaRPr lang="en-US" sz="2400" dirty="0">
              <a:solidFill>
                <a:srgbClr val="000000"/>
              </a:solidFill>
              <a:latin typeface="Corbel" panose="020B0503020204020204" pitchFamily="34" charset="0"/>
              <a:ea typeface="Calibri"/>
              <a:cs typeface="Calibri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665889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511059-F2A7-FE9F-BAD2-6692A9D4002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 dirty="0"/>
              <a:t>Probation avec suivi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9D8BD76-2F35-6D4D-6DD7-C60C7F31DE3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483428" y="252547"/>
            <a:ext cx="8020594" cy="6779623"/>
          </a:xfrm>
        </p:spPr>
        <p:txBody>
          <a:bodyPr>
            <a:normAutofit/>
          </a:bodyPr>
          <a:lstStyle/>
          <a:p>
            <a:r>
              <a:rPr lang="fr-FR" b="1" dirty="0"/>
              <a:t>Rôle du délégué :</a:t>
            </a:r>
          </a:p>
          <a:p>
            <a:pPr lvl="1" indent="-342900">
              <a:spcAft>
                <a:spcPts val="0"/>
              </a:spcAft>
              <a:buFont typeface="Courier New" pitchFamily="18" charset="2"/>
              <a:buChar char="o"/>
            </a:pPr>
            <a:r>
              <a:rPr lang="fr-FR" sz="2000" dirty="0"/>
              <a:t>Évaluation sommaire différentielle s'il n'y a pas de RPD</a:t>
            </a:r>
          </a:p>
          <a:p>
            <a:pPr lvl="1" indent="-342900">
              <a:buFont typeface="Courier New" pitchFamily="18" charset="2"/>
              <a:buChar char="o"/>
            </a:pPr>
            <a:r>
              <a:rPr lang="fr-FR" sz="2000" dirty="0"/>
              <a:t>Détermination du niveau de risque de récidive</a:t>
            </a:r>
          </a:p>
          <a:p>
            <a:pPr lvl="1" indent="-342900">
              <a:buFont typeface="Courier New" pitchFamily="18" charset="2"/>
              <a:buChar char="o"/>
            </a:pPr>
            <a:r>
              <a:rPr lang="fr-FR" sz="2000" dirty="0"/>
              <a:t>Déterminer les cibles d'intervention en fonction des besoins criminogènes</a:t>
            </a:r>
          </a:p>
          <a:p>
            <a:pPr lvl="1" indent="-342900">
              <a:buFont typeface="Courier New" pitchFamily="18" charset="2"/>
              <a:buChar char="o"/>
            </a:pPr>
            <a:r>
              <a:rPr lang="fr-FR" sz="2000" dirty="0"/>
              <a:t>Élaboration du plan d'intervention en partenariat avec la LPJ s'il y a lieu</a:t>
            </a:r>
          </a:p>
          <a:p>
            <a:pPr lvl="1" indent="-342900">
              <a:buFont typeface="Courier New" pitchFamily="18" charset="2"/>
              <a:buChar char="o"/>
            </a:pPr>
            <a:r>
              <a:rPr lang="fr-FR" sz="2000" dirty="0"/>
              <a:t>Application de la peine (ateliers, couvre-feu, rencontres de suivi, vérifications des activités (école, travail))</a:t>
            </a:r>
          </a:p>
          <a:p>
            <a:r>
              <a:rPr lang="fr-FR" b="1" dirty="0"/>
              <a:t>Délits types :</a:t>
            </a:r>
          </a:p>
          <a:p>
            <a:pPr lvl="1" indent="-342900">
              <a:spcAft>
                <a:spcPts val="0"/>
              </a:spcAft>
              <a:buFont typeface="Courier New" pitchFamily="18" charset="2"/>
              <a:buChar char="o"/>
            </a:pPr>
            <a:r>
              <a:rPr lang="fr-FR" sz="2000" dirty="0"/>
              <a:t>Gravité moyenne à élevée, récidiviste, délinquance commune et distinctive</a:t>
            </a:r>
          </a:p>
          <a:p>
            <a:r>
              <a:rPr lang="fr-FR" b="1" dirty="0"/>
              <a:t>Niveau d'encadrement :</a:t>
            </a:r>
          </a:p>
          <a:p>
            <a:pPr lvl="1" indent="-342900">
              <a:spcAft>
                <a:spcPts val="0"/>
              </a:spcAft>
              <a:buFont typeface="Courier New" pitchFamily="18" charset="2"/>
              <a:buChar char="o"/>
            </a:pPr>
            <a:r>
              <a:rPr lang="fr-FR" sz="2000" dirty="0"/>
              <a:t>Selon le niveau de risque de récidive et des besoins criminogènes</a:t>
            </a:r>
          </a:p>
          <a:p>
            <a:pPr lvl="1" indent="-342900">
              <a:spcAft>
                <a:spcPts val="0"/>
              </a:spcAft>
              <a:buFont typeface="Courier New" pitchFamily="18" charset="2"/>
              <a:buChar char="o"/>
            </a:pPr>
            <a:r>
              <a:rPr lang="fr-FR" sz="2000" dirty="0"/>
              <a:t>Conditions encadrées par le délégué à la jeunesse en partenariat avec éducateur du Centre multi Service s'il y a lieu</a:t>
            </a:r>
          </a:p>
          <a:p>
            <a:r>
              <a:rPr lang="fr-FR" b="1" dirty="0"/>
              <a:t>Gestion des manquements :</a:t>
            </a:r>
          </a:p>
          <a:p>
            <a:pPr lvl="1" indent="-342900">
              <a:spcAft>
                <a:spcPts val="0"/>
              </a:spcAft>
              <a:buFont typeface="Courier New" pitchFamily="18" charset="2"/>
              <a:buChar char="o"/>
            </a:pPr>
            <a:r>
              <a:rPr lang="fr-FR" sz="2000" dirty="0"/>
              <a:t>Si bris, la dénonciation est possible auprès du DPCP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23185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39DF2E-D9E4-490D-851B-FDDBEAB76B5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36682" y="1123837"/>
            <a:ext cx="3218702" cy="4601183"/>
          </a:xfrm>
        </p:spPr>
        <p:txBody>
          <a:bodyPr/>
          <a:lstStyle/>
          <a:p>
            <a:r>
              <a:rPr lang="fr-FR" dirty="0"/>
              <a:t>Garde différée</a:t>
            </a:r>
            <a:br>
              <a:rPr lang="fr-FR" dirty="0"/>
            </a:br>
            <a:r>
              <a:rPr lang="fr-FR" sz="2800" i="1" dirty="0"/>
              <a:t>(maximum de 6 mois)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B29D65C-39EC-C8F3-964E-5B060C508F0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486013" y="583474"/>
            <a:ext cx="7735874" cy="6183087"/>
          </a:xfrm>
        </p:spPr>
        <p:txBody>
          <a:bodyPr>
            <a:normAutofit/>
          </a:bodyPr>
          <a:lstStyle/>
          <a:p>
            <a:r>
              <a:rPr lang="fr-FR" b="1" dirty="0"/>
              <a:t>Rôle du délégué:</a:t>
            </a:r>
            <a:endParaRPr lang="en-US" b="1" dirty="0">
              <a:solidFill>
                <a:srgbClr val="000000"/>
              </a:solidFill>
            </a:endParaRPr>
          </a:p>
          <a:p>
            <a:pPr lvl="1" indent="-342900">
              <a:buFont typeface="Courier New" panose="02070309020205020404" pitchFamily="49" charset="0"/>
              <a:buChar char="o"/>
            </a:pPr>
            <a:r>
              <a:rPr lang="fr-FR" sz="2000" dirty="0"/>
              <a:t>Même rôle que lors de la probation</a:t>
            </a:r>
            <a:endParaRPr lang="en-US" sz="2000" dirty="0">
              <a:solidFill>
                <a:srgbClr val="00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/>
              <a:t>Délits types:</a:t>
            </a:r>
            <a:endParaRPr lang="en-US" b="1" dirty="0">
              <a:solidFill>
                <a:srgbClr val="000000"/>
              </a:solidFill>
            </a:endParaRPr>
          </a:p>
          <a:p>
            <a:pPr lvl="1" indent="-342900">
              <a:buFont typeface="Courier New" panose="02070309020205020404" pitchFamily="49" charset="0"/>
              <a:buChar char="o"/>
            </a:pPr>
            <a:r>
              <a:rPr lang="fr-FR" sz="2000" dirty="0"/>
              <a:t>Gravité moyenne à élevée, récidiviste, délinquance davantage distinctive </a:t>
            </a:r>
          </a:p>
          <a:p>
            <a:pPr>
              <a:buFont typeface="Wingdings 2"/>
              <a:buChar char=""/>
            </a:pPr>
            <a:r>
              <a:rPr lang="fr-FR" b="1" dirty="0"/>
              <a:t>Niveau d'encadrement:</a:t>
            </a:r>
            <a:endParaRPr lang="en-US" b="1" dirty="0">
              <a:solidFill>
                <a:srgbClr val="000000"/>
              </a:solidFill>
            </a:endParaRPr>
          </a:p>
          <a:p>
            <a:pPr marL="971550" lvl="1" indent="-34290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fr-FR" sz="2000" dirty="0"/>
              <a:t>Selon le niveau de risque de récidive et des besoins criminogènes</a:t>
            </a:r>
            <a:endParaRPr lang="en-US" sz="2000" dirty="0">
              <a:solidFill>
                <a:srgbClr val="000000"/>
              </a:solidFill>
            </a:endParaRPr>
          </a:p>
          <a:p>
            <a:pPr marL="971550" lvl="1" indent="-34290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fr-FR" sz="2000" dirty="0"/>
              <a:t>Conditions présentées au poste de quartier</a:t>
            </a:r>
            <a:endParaRPr lang="fr-FR" sz="2000" dirty="0">
              <a:solidFill>
                <a:srgbClr val="595959"/>
              </a:solidFill>
            </a:endParaRPr>
          </a:p>
          <a:p>
            <a:pPr marL="971550" lvl="1" indent="-34290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fr-FR" sz="2000" dirty="0"/>
              <a:t>Encadrées par le délégué à la jeunesse en partenariat avec éducateur du Centre multi Service s'il y a lieu</a:t>
            </a:r>
            <a:endParaRPr lang="en-US" sz="2000" dirty="0">
              <a:solidFill>
                <a:srgbClr val="000000"/>
              </a:solidFill>
            </a:endParaRPr>
          </a:p>
          <a:p>
            <a:pPr>
              <a:buFont typeface="Wingdings 2"/>
              <a:buChar char=""/>
            </a:pPr>
            <a:r>
              <a:rPr lang="fr-FR" b="1" dirty="0"/>
              <a:t>Gestion des manquements :</a:t>
            </a:r>
            <a:endParaRPr lang="en-US" b="1" dirty="0"/>
          </a:p>
          <a:p>
            <a:pPr marL="971550" lvl="1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fr-FR" sz="2000" dirty="0"/>
              <a:t>Si manquement, le DP peut demander une mise sous garde (0-48 heures, </a:t>
            </a:r>
            <a:r>
              <a:rPr lang="fr-FR" sz="2000" dirty="0">
                <a:solidFill>
                  <a:schemeClr val="tx2"/>
                </a:solidFill>
              </a:rPr>
              <a:t>avec ou sans mandat du DP</a:t>
            </a:r>
            <a:endParaRPr lang="en-US" sz="2000">
              <a:solidFill>
                <a:schemeClr val="tx2"/>
              </a:solidFill>
            </a:endParaRPr>
          </a:p>
          <a:p>
            <a:pPr marL="971550" lvl="1" indent="-34290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fr-FR" sz="2000" dirty="0"/>
              <a:t>Si le DP souhaite, peut demander un examen à la cour pour révoquer la peine de garde différée pour la transformée en mise sous garde et surveillance (ouvert ou fermée)</a:t>
            </a:r>
          </a:p>
          <a:p>
            <a:pPr marL="971550" lvl="1" indent="-342900">
              <a:spcAft>
                <a:spcPts val="0"/>
              </a:spcAft>
              <a:buFont typeface="Courier New,monospace"/>
              <a:buChar char="o"/>
            </a:pPr>
            <a:endParaRPr lang="fr-FR" sz="2000" dirty="0"/>
          </a:p>
          <a:p>
            <a:pPr marL="342900" lvl="1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4434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2276B6-645A-CE28-837E-0A85D779763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 dirty="0"/>
              <a:t>Garde et surveillance</a:t>
            </a:r>
            <a:br>
              <a:rPr lang="fr-FR" dirty="0"/>
            </a:br>
            <a:r>
              <a:rPr lang="fr-FR" i="1" dirty="0"/>
              <a:t>(</a:t>
            </a:r>
            <a:r>
              <a:rPr lang="fr-FR" sz="2800" i="1" dirty="0"/>
              <a:t>Ouvert ou fermée</a:t>
            </a:r>
            <a:r>
              <a:rPr lang="fr-FR" i="1" dirty="0"/>
              <a:t>)</a:t>
            </a:r>
            <a:br>
              <a:rPr lang="fr-FR" i="1" dirty="0"/>
            </a:br>
            <a:endParaRPr lang="fr-FR" i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D64E3F-0582-5E76-53A2-B1133F17E63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869268" y="130629"/>
            <a:ext cx="7315200" cy="6583680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1200"/>
              </a:spcAft>
              <a:buNone/>
            </a:pPr>
            <a:r>
              <a:rPr lang="fr-FR" sz="2400" b="1" dirty="0"/>
              <a:t>Période de GARDE </a:t>
            </a:r>
            <a:r>
              <a:rPr lang="fr-FR" sz="2400" b="1" i="1" dirty="0"/>
              <a:t>(2/3 de la peine)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/>
              <a:t>Rôle du délégué:</a:t>
            </a:r>
            <a:endParaRPr lang="en-US" b="1" dirty="0">
              <a:solidFill>
                <a:srgbClr val="000000"/>
              </a:solidFill>
            </a:endParaRPr>
          </a:p>
          <a:p>
            <a:pPr lvl="1" indent="-342900">
              <a:buFont typeface="Courier New" panose="02070309020205020404" pitchFamily="49" charset="0"/>
              <a:buChar char="o"/>
            </a:pPr>
            <a:r>
              <a:rPr lang="fr-FR" sz="2000" dirty="0"/>
              <a:t>Évaluation sommaire différentielle s'il n'y a pas de RPD</a:t>
            </a:r>
            <a:endParaRPr lang="en-US" sz="2000" dirty="0">
              <a:solidFill>
                <a:srgbClr val="000000"/>
              </a:solidFill>
            </a:endParaRPr>
          </a:p>
          <a:p>
            <a:pPr lvl="1" indent="-342900">
              <a:buFont typeface="Courier New" panose="02070309020205020404" pitchFamily="49" charset="0"/>
              <a:buChar char="o"/>
            </a:pPr>
            <a:r>
              <a:rPr lang="fr-FR" sz="2000" dirty="0"/>
              <a:t>Élaboration du plan d'intervention avec l'éducateur de suivi à l'hébergement</a:t>
            </a:r>
            <a:endParaRPr lang="en-US" sz="2000" dirty="0">
              <a:solidFill>
                <a:srgbClr val="000000"/>
              </a:solidFill>
            </a:endParaRPr>
          </a:p>
          <a:p>
            <a:pPr lvl="1" indent="-342900">
              <a:buFont typeface="Courier New" panose="02070309020205020404" pitchFamily="49" charset="0"/>
              <a:buChar char="o"/>
            </a:pPr>
            <a:r>
              <a:rPr lang="fr-FR" sz="2000" dirty="0"/>
              <a:t>Implication d'un éducateur du Centre multi-service (CMS)</a:t>
            </a:r>
          </a:p>
          <a:p>
            <a:pPr lvl="1" indent="-342900">
              <a:buFont typeface="Courier New" panose="02070309020205020404" pitchFamily="49" charset="0"/>
              <a:buChar char="o"/>
            </a:pPr>
            <a:r>
              <a:rPr lang="fr-FR" sz="2000" dirty="0">
                <a:solidFill>
                  <a:srgbClr val="595959"/>
                </a:solidFill>
              </a:rPr>
              <a:t>Préparation à la période de surveillance avec le Plan de réinsertion sociale)</a:t>
            </a:r>
          </a:p>
          <a:p>
            <a:pPr lvl="1" indent="-342900">
              <a:buFont typeface="Courier New" panose="02070309020205020404" pitchFamily="49" charset="0"/>
              <a:buChar char="o"/>
            </a:pPr>
            <a:r>
              <a:rPr lang="fr-FR" sz="2000" dirty="0"/>
              <a:t>Élaboration des conditions de surveillance dans la collectivité</a:t>
            </a:r>
          </a:p>
          <a:p>
            <a:pPr indent="-342900">
              <a:buFont typeface="Arial" panose="020B0604020202020204" pitchFamily="34" charset="0"/>
              <a:buChar char="•"/>
            </a:pPr>
            <a:r>
              <a:rPr lang="fr-FR" b="1" dirty="0"/>
              <a:t>Délits types :</a:t>
            </a:r>
            <a:endParaRPr lang="en-US" b="1" dirty="0">
              <a:solidFill>
                <a:srgbClr val="000000"/>
              </a:solidFill>
            </a:endParaRPr>
          </a:p>
          <a:p>
            <a:pPr lvl="1" indent="-342900">
              <a:buFont typeface="Courier New" panose="02070309020205020404" pitchFamily="49" charset="0"/>
              <a:buChar char="o"/>
            </a:pPr>
            <a:r>
              <a:rPr lang="fr-FR" sz="2000" dirty="0"/>
              <a:t>Gravité moyenne à élevée, récidiviste, délinquance davantage distinctive </a:t>
            </a:r>
            <a:endParaRPr lang="en-US" sz="2000" dirty="0">
              <a:solidFill>
                <a:srgbClr val="00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/>
              <a:t>Niveau</a:t>
            </a:r>
            <a:r>
              <a:rPr lang="fr-FR" dirty="0"/>
              <a:t> d'encadrement:</a:t>
            </a:r>
            <a:endParaRPr lang="en-US" dirty="0">
              <a:solidFill>
                <a:srgbClr val="000000"/>
              </a:solidFill>
            </a:endParaRPr>
          </a:p>
          <a:p>
            <a:pPr lvl="1" indent="-34290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fr-FR" sz="2000" dirty="0"/>
              <a:t>Rencontres avec le délégué aux 3 semaines sauf avant le PI et en pré-surveillance (une fois par semaine)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/>
              <a:t>Gestion des manquements :</a:t>
            </a:r>
            <a:endParaRPr lang="en-US" b="1" dirty="0">
              <a:solidFill>
                <a:srgbClr val="000000"/>
              </a:solidFill>
            </a:endParaRPr>
          </a:p>
          <a:p>
            <a:pPr lvl="1" indent="-34290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fr-FR" sz="2000" dirty="0"/>
              <a:t>Aucun</a:t>
            </a:r>
          </a:p>
        </p:txBody>
      </p:sp>
    </p:spTree>
    <p:extLst>
      <p:ext uri="{BB962C8B-B14F-4D97-AF65-F5344CB8AC3E}">
        <p14:creationId xmlns:p14="http://schemas.microsoft.com/office/powerpoint/2010/main" val="1443768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EB268A-34D5-DFB3-A203-0AB36A975F1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 dirty="0"/>
              <a:t>Suite Garde et surveillance </a:t>
            </a:r>
            <a:r>
              <a:rPr lang="fr-FR" i="1" dirty="0"/>
              <a:t>(ouvert ou fermée)</a:t>
            </a:r>
            <a:br>
              <a:rPr lang="fr-FR" i="1" dirty="0"/>
            </a:br>
            <a:endParaRPr lang="fr-FR" i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7037DD-3FD4-BB23-D106-0B0F73E2007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431177" y="548639"/>
            <a:ext cx="8107680" cy="6566263"/>
          </a:xfrm>
        </p:spPr>
        <p:txBody>
          <a:bodyPr>
            <a:normAutofit lnSpcReduction="10000"/>
          </a:bodyPr>
          <a:lstStyle/>
          <a:p>
            <a:pPr marL="0" indent="0" algn="ctr">
              <a:spcAft>
                <a:spcPts val="1200"/>
              </a:spcAft>
              <a:buNone/>
            </a:pPr>
            <a:r>
              <a:rPr lang="fr-FR" sz="2400" b="1" i="1" dirty="0"/>
              <a:t>Période de SURVEILLANCE (dernier tiers de la peine)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/>
              <a:t>Rôle du délégué :</a:t>
            </a:r>
            <a:endParaRPr lang="en-US" b="1" dirty="0">
              <a:solidFill>
                <a:srgbClr val="000000"/>
              </a:solidFill>
            </a:endParaRPr>
          </a:p>
          <a:p>
            <a:pPr lvl="1" indent="-342900">
              <a:buFont typeface="Courier New" panose="02070309020205020404" pitchFamily="49" charset="0"/>
              <a:buChar char="o"/>
            </a:pPr>
            <a:r>
              <a:rPr lang="fr-FR" sz="2000" dirty="0"/>
              <a:t>Application de la peine (ateliers, couvre-feu, rencontres de suivi, vérifications des activités (école, travail)</a:t>
            </a:r>
            <a:endParaRPr lang="en-US" sz="2000" dirty="0">
              <a:solidFill>
                <a:srgbClr val="000000"/>
              </a:solidFill>
            </a:endParaRPr>
          </a:p>
          <a:p>
            <a:pPr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b="1" dirty="0"/>
              <a:t>Délits types :</a:t>
            </a:r>
            <a:endParaRPr lang="en-US" b="1" dirty="0">
              <a:solidFill>
                <a:srgbClr val="000000"/>
              </a:solidFill>
            </a:endParaRPr>
          </a:p>
          <a:p>
            <a:pPr lvl="1" indent="-342900">
              <a:buFont typeface="Courier New" panose="02070309020205020404" pitchFamily="49" charset="0"/>
              <a:buChar char="o"/>
            </a:pPr>
            <a:r>
              <a:rPr lang="fr-FR" sz="2000" dirty="0"/>
              <a:t>Gravité moyenne à élevée, récidiviste, délinquance davantage distinctive </a:t>
            </a:r>
            <a:endParaRPr lang="en-US" sz="2000" dirty="0">
              <a:solidFill>
                <a:srgbClr val="00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/>
              <a:t>Niveau d'encadrement :</a:t>
            </a:r>
            <a:endParaRPr lang="en-US" b="1" dirty="0">
              <a:solidFill>
                <a:srgbClr val="000000"/>
              </a:solidFill>
            </a:endParaRPr>
          </a:p>
          <a:p>
            <a:pPr marL="971550" lvl="1" indent="-342900">
              <a:buFont typeface="Courier New" panose="02070309020205020404" pitchFamily="49" charset="0"/>
              <a:buChar char="o"/>
            </a:pPr>
            <a:r>
              <a:rPr lang="fr-FR" sz="2000" dirty="0"/>
              <a:t>Intensité de l'encadrement (peut être vu jusqu'à 3 fois par semaine les 18 premières semaines de la surveillance)</a:t>
            </a:r>
            <a:endParaRPr lang="en-US" sz="2000" dirty="0">
              <a:solidFill>
                <a:srgbClr val="000000"/>
              </a:solidFill>
            </a:endParaRPr>
          </a:p>
          <a:p>
            <a:pPr marL="971550" lvl="1" indent="-342900">
              <a:buFont typeface="Courier New" panose="02070309020205020404" pitchFamily="49" charset="0"/>
              <a:buChar char="o"/>
            </a:pPr>
            <a:r>
              <a:rPr lang="fr-FR" sz="2000" dirty="0"/>
              <a:t>Conditions présentées au poste de quartier</a:t>
            </a:r>
            <a:endParaRPr lang="en-US" sz="2000" dirty="0">
              <a:solidFill>
                <a:srgbClr val="000000"/>
              </a:solidFill>
            </a:endParaRPr>
          </a:p>
          <a:p>
            <a:pPr marL="971550" lvl="1" indent="-342900">
              <a:buFont typeface="Courier New" panose="02070309020205020404" pitchFamily="49" charset="0"/>
              <a:buChar char="o"/>
            </a:pPr>
            <a:r>
              <a:rPr lang="fr-FR" sz="2000" dirty="0"/>
              <a:t>Encadrées par le délégué à la jeunesse en partenariat avec éducateur du Centre multi Service s'il y a lieu</a:t>
            </a:r>
            <a:endParaRPr lang="en-US" sz="2000" dirty="0">
              <a:solidFill>
                <a:srgbClr val="00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/>
              <a:t>Gestion des manquements :</a:t>
            </a:r>
            <a:endParaRPr lang="en-US" b="1" dirty="0">
              <a:solidFill>
                <a:srgbClr val="000000"/>
              </a:solidFill>
            </a:endParaRPr>
          </a:p>
          <a:p>
            <a:pPr marL="971550" lvl="1" indent="-342900">
              <a:buFont typeface="Courier New" panose="02070309020205020404" pitchFamily="49" charset="0"/>
              <a:buChar char="o"/>
            </a:pPr>
            <a:r>
              <a:rPr lang="fr-FR" sz="2000" dirty="0"/>
              <a:t>Si manquement, le DP peut demander une mise sous garde (0-48heures, </a:t>
            </a:r>
            <a:r>
              <a:rPr lang="fr-FR" sz="2000" dirty="0">
                <a:solidFill>
                  <a:schemeClr val="tx2"/>
                </a:solidFill>
              </a:rPr>
              <a:t>avec ou sans mandat du DP</a:t>
            </a:r>
            <a:endParaRPr lang="en-US" sz="2000">
              <a:solidFill>
                <a:schemeClr val="tx2"/>
              </a:solidFill>
            </a:endParaRPr>
          </a:p>
          <a:p>
            <a:pPr marL="971550" lvl="1" indent="-342900">
              <a:buFont typeface="Courier New" panose="02070309020205020404" pitchFamily="49" charset="0"/>
              <a:buChar char="o"/>
            </a:pPr>
            <a:r>
              <a:rPr lang="fr-FR" sz="2000" dirty="0"/>
              <a:t>Si le DP souhaite, peut demander un examen à la cour pour révoquer la surveillance pour purger au maximum</a:t>
            </a:r>
            <a:r>
              <a:rPr lang="fr-FR" sz="1700" dirty="0"/>
              <a:t>, </a:t>
            </a:r>
            <a:r>
              <a:rPr lang="fr-FR" sz="2000" dirty="0"/>
              <a:t>le reliquat de sa peine en mise sous garde (ouvert ou fermée)</a:t>
            </a:r>
            <a:endParaRPr lang="en-US" sz="20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216322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C162DF2A-64D1-4AA9-BA42-8A4063EADE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1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D7C1373-63AF-4A75-909E-990E0535667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2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F4AD318-2FB6-4C6E-931E-58E404FA18C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3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1A118E35-1CBF-4863-8497-F4DF1A166D2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4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582" y="752748"/>
            <a:ext cx="1001483" cy="4744251"/>
          </a:xfrm>
          <a:custGeom>
            <a:avLst/>
            <a:gdLst>
              <a:gd name="connsiteX0" fmla="*/ 0 w 1001483"/>
              <a:gd name="connsiteY0" fmla="*/ 0 h 4744251"/>
              <a:gd name="connsiteX1" fmla="*/ 1001483 w 1001483"/>
              <a:gd name="connsiteY1" fmla="*/ 0 h 4744251"/>
              <a:gd name="connsiteX2" fmla="*/ 0 w 1001483"/>
              <a:gd name="connsiteY2" fmla="*/ 4744251 h 474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1483" h="4744251">
                <a:moveTo>
                  <a:pt x="0" y="0"/>
                </a:moveTo>
                <a:lnTo>
                  <a:pt x="1001483" y="0"/>
                </a:lnTo>
                <a:lnTo>
                  <a:pt x="0" y="474425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E187274-5DC2-4BE0-AF99-925D6D97355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5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87094" y="761999"/>
            <a:ext cx="4208489" cy="5334001"/>
          </a:xfrm>
          <a:custGeom>
            <a:avLst/>
            <a:gdLst>
              <a:gd name="connsiteX0" fmla="*/ 1015642 w 4208489"/>
              <a:gd name="connsiteY0" fmla="*/ 0 h 5334001"/>
              <a:gd name="connsiteX1" fmla="*/ 4208489 w 4208489"/>
              <a:gd name="connsiteY1" fmla="*/ 0 h 5334001"/>
              <a:gd name="connsiteX2" fmla="*/ 4208489 w 4208489"/>
              <a:gd name="connsiteY2" fmla="*/ 5334001 h 5334001"/>
              <a:gd name="connsiteX3" fmla="*/ 0 w 4208489"/>
              <a:gd name="connsiteY3" fmla="*/ 5334001 h 533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8489" h="5334001">
                <a:moveTo>
                  <a:pt x="1015642" y="0"/>
                </a:moveTo>
                <a:lnTo>
                  <a:pt x="4208489" y="0"/>
                </a:lnTo>
                <a:lnTo>
                  <a:pt x="4208489" y="5334001"/>
                </a:lnTo>
                <a:lnTo>
                  <a:pt x="0" y="533400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F837157-F871-59B4-D1BD-6F8F796FCEB3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120111" y="1298448"/>
            <a:ext cx="9148025" cy="38184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000" spc="-100" dirty="0"/>
              <a:t>Avez-vous des questions?</a:t>
            </a:r>
            <a:br>
              <a:rPr lang="en-US" sz="6000" spc="-100" dirty="0"/>
            </a:br>
            <a:r>
              <a:rPr lang="en-US" sz="6000" spc="-100" dirty="0"/>
              <a:t/>
            </a:r>
            <a:br>
              <a:rPr lang="en-US" sz="6000" spc="-100" dirty="0"/>
            </a:br>
            <a:r>
              <a:rPr lang="en-US" sz="6000" spc="-100" dirty="0"/>
              <a:t>Merci!</a:t>
            </a:r>
            <a:endParaRPr lang="fr-FR" sz="6000" dirty="0"/>
          </a:p>
        </p:txBody>
      </p:sp>
    </p:spTree>
    <p:extLst>
      <p:ext uri="{BB962C8B-B14F-4D97-AF65-F5344CB8AC3E}">
        <p14:creationId xmlns:p14="http://schemas.microsoft.com/office/powerpoint/2010/main" val="32810049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Qui sommes-nous?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sz="2800" dirty="0"/>
              <a:t>4 secteurs externes (Nord, Sud (5800 St-Denis), Est, Ouest</a:t>
            </a:r>
          </a:p>
          <a:p>
            <a:r>
              <a:rPr lang="fr-CA" sz="2800" dirty="0"/>
              <a:t>Centre multi-service</a:t>
            </a:r>
          </a:p>
          <a:p>
            <a:r>
              <a:rPr lang="fr-CA" sz="2800" dirty="0"/>
              <a:t>Accueil-liaison (Chambre de la jeunesse)</a:t>
            </a:r>
          </a:p>
          <a:p>
            <a:r>
              <a:rPr lang="fr-CA" sz="2800" dirty="0"/>
              <a:t>Escale (Chambre de la jeunesse)</a:t>
            </a:r>
          </a:p>
          <a:p>
            <a:r>
              <a:rPr lang="fr-CA" sz="2800" dirty="0"/>
              <a:t>6 unités de gardes à Cité-des-Prairies</a:t>
            </a:r>
          </a:p>
          <a:p>
            <a:pPr lvl="1">
              <a:spcAft>
                <a:spcPts val="0"/>
              </a:spcAft>
              <a:buFont typeface="Courier New" pitchFamily="18" charset="2"/>
              <a:buChar char="o"/>
            </a:pPr>
            <a:r>
              <a:rPr lang="fr-CA" sz="2600" dirty="0"/>
              <a:t>2 ouvertes (Place et </a:t>
            </a:r>
            <a:r>
              <a:rPr lang="fr-CA" sz="2600" dirty="0" err="1"/>
              <a:t>Inouik</a:t>
            </a:r>
            <a:r>
              <a:rPr lang="fr-CA" sz="2600" dirty="0"/>
              <a:t>)</a:t>
            </a:r>
            <a:endParaRPr lang="fr-CA" dirty="0"/>
          </a:p>
          <a:p>
            <a:pPr lvl="1">
              <a:spcAft>
                <a:spcPts val="0"/>
              </a:spcAft>
              <a:buFont typeface="Courier New" pitchFamily="18" charset="2"/>
              <a:buChar char="o"/>
            </a:pPr>
            <a:r>
              <a:rPr lang="fr-CA" sz="2600" dirty="0"/>
              <a:t>4 fermées (Aube/Havre et Gîte/Épisode)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484834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 rôle du délégué à la jeunesse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fr-CA" dirty="0"/>
              <a:t>S’apparente à un rôle d’agent de probation jeunesse;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CA" dirty="0"/>
              <a:t>Fait l’évaluation sommaire différentielle s’il n’y a pas eu de RPD afin de déterminer les besoins criminogènes et le niveau de risque de récidive;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CA" dirty="0"/>
              <a:t>Prépare la réinsertion sociale de l’adolescent;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CA" dirty="0"/>
              <a:t>S’assure du respect des conditions ordonnées;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CA" dirty="0"/>
              <a:t>Travaille en collaboration avec les partenaires impliqués auprès de l’adolescent et de sa famille (PJ, Milieux scolaires, Pinel, organismes de justice alternative, organismes communautaires,, etc.);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CA" dirty="0"/>
              <a:t>Élaboration d’un plan d’intervention axé les besoins criminogènes de l’adolescent afin de prévenir sa récidive.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201808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17115F77-2FAE-4CA7-9A7F-10D5F2C8F83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1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CD4C046-A04C-46CC-AFA3-6B0621F628C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2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8A4DBD17-19AD-4376-A55A-C527EF94452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3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DB7C943-6BFC-4A35-8DFA-0B204CD18B0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4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7552943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67F7EC9-32B2-6C91-398C-138960A106F8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1069848" y="1298448"/>
            <a:ext cx="6068070" cy="229448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900" spc="-100" dirty="0"/>
              <a:t>Chemin client</a:t>
            </a:r>
          </a:p>
        </p:txBody>
      </p:sp>
      <p:pic>
        <p:nvPicPr>
          <p:cNvPr id="7" name="Espace réservé du contenu 6" descr="Une image contenant texte, capture d’écran, Police, Parallèle&#10;&#10;Description générée automatiquement">
            <a:extLst>
              <a:ext uri="{FF2B5EF4-FFF2-40B4-BE49-F238E27FC236}">
                <a16:creationId xmlns:a16="http://schemas.microsoft.com/office/drawing/2014/main" id="{0D8D435F-3404-5C40-8AD6-E7E751E504B2}"/>
              </a:ext>
            </a:extLst>
          </p:cNvPr>
          <p:cNvPicPr>
            <a:picLocks noGrp="1" noChangeAspect="1"/>
          </p:cNvPicPr>
          <p:nvPr>
            <p:ph idx="1"/>
            <p:custDataLst>
              <p:tags r:id="rId6"/>
            </p:custDataLst>
          </p:nvPr>
        </p:nvPicPr>
        <p:blipFill>
          <a:blip r:embed="rId10"/>
          <a:srcRect r="7982" b="3"/>
          <a:stretch/>
        </p:blipFill>
        <p:spPr>
          <a:xfrm>
            <a:off x="7266561" y="-28758"/>
            <a:ext cx="4541389" cy="6814136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79DF27D9-327F-4301-A56A-9A8EC61E6B4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7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85764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2AB23B-6F3E-DE64-4936-51D03F3ED89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 dirty="0"/>
              <a:t>Le niveau d'intervention selon le cadre légal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4A16936-B723-E30A-FC7A-73B4A486442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869267" y="864107"/>
            <a:ext cx="7875057" cy="5641467"/>
          </a:xfrm>
        </p:spPr>
        <p:txBody>
          <a:bodyPr>
            <a:normAutofit/>
          </a:bodyPr>
          <a:lstStyle/>
          <a:p>
            <a:pPr marL="342900" indent="-342900">
              <a:spcAft>
                <a:spcPts val="1200"/>
              </a:spcAft>
            </a:pPr>
            <a:r>
              <a:rPr lang="fr-FR" sz="3200" dirty="0">
                <a:solidFill>
                  <a:schemeClr val="tx2"/>
                </a:solidFill>
              </a:rPr>
              <a:t>Détention provisoire</a:t>
            </a:r>
          </a:p>
          <a:p>
            <a:pPr marL="342900" indent="-342900">
              <a:spcAft>
                <a:spcPts val="1200"/>
              </a:spcAft>
            </a:pPr>
            <a:r>
              <a:rPr lang="fr-FR" sz="3200" dirty="0"/>
              <a:t>Sanctions extrajudiciaires</a:t>
            </a:r>
          </a:p>
          <a:p>
            <a:pPr marL="342900" indent="-342900">
              <a:spcAft>
                <a:spcPts val="1200"/>
              </a:spcAft>
            </a:pPr>
            <a:r>
              <a:rPr lang="fr-FR" sz="3200" dirty="0"/>
              <a:t>Rapport prédécisionnel</a:t>
            </a:r>
          </a:p>
          <a:p>
            <a:pPr marL="342900" indent="-342900">
              <a:spcAft>
                <a:spcPts val="600"/>
              </a:spcAft>
            </a:pPr>
            <a:r>
              <a:rPr lang="fr-FR" sz="3200" dirty="0"/>
              <a:t>Suivi des peines:</a:t>
            </a:r>
          </a:p>
          <a:p>
            <a:pPr marL="845820" lvl="1" indent="-342900">
              <a:spcAft>
                <a:spcPts val="600"/>
              </a:spcAft>
              <a:buFont typeface="Courier New" pitchFamily="18" charset="2"/>
              <a:buChar char="o"/>
            </a:pPr>
            <a:r>
              <a:rPr lang="fr-FR" sz="3200" dirty="0"/>
              <a:t>AMO </a:t>
            </a:r>
            <a:r>
              <a:rPr lang="fr-FR" sz="3200" i="1" dirty="0"/>
              <a:t>(Autre Mesure Ordonnée)</a:t>
            </a:r>
          </a:p>
          <a:p>
            <a:pPr marL="845820" lvl="1" indent="-342900">
              <a:spcAft>
                <a:spcPts val="600"/>
              </a:spcAft>
              <a:buFont typeface="Courier New" pitchFamily="18" charset="2"/>
              <a:buChar char="o"/>
            </a:pPr>
            <a:r>
              <a:rPr lang="fr-FR" sz="3200" dirty="0"/>
              <a:t>Probation</a:t>
            </a:r>
          </a:p>
          <a:p>
            <a:pPr marL="845820" lvl="1" indent="-342900">
              <a:spcAft>
                <a:spcPts val="600"/>
              </a:spcAft>
              <a:buFont typeface="Courier New" pitchFamily="18" charset="2"/>
              <a:buChar char="o"/>
            </a:pPr>
            <a:r>
              <a:rPr lang="fr-FR" sz="3200" dirty="0"/>
              <a:t>Garde différée</a:t>
            </a:r>
          </a:p>
          <a:p>
            <a:pPr marL="845820" lvl="1" indent="-342900">
              <a:spcAft>
                <a:spcPts val="600"/>
              </a:spcAft>
              <a:buFont typeface="Courier New" pitchFamily="18" charset="2"/>
              <a:buChar char="o"/>
            </a:pPr>
            <a:r>
              <a:rPr lang="fr-FR" sz="3200" dirty="0"/>
              <a:t>Garde ouverte/fermée</a:t>
            </a:r>
          </a:p>
        </p:txBody>
      </p:sp>
    </p:spTree>
    <p:extLst>
      <p:ext uri="{BB962C8B-B14F-4D97-AF65-F5344CB8AC3E}">
        <p14:creationId xmlns:p14="http://schemas.microsoft.com/office/powerpoint/2010/main" val="33593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solidFill>
                  <a:schemeClr val="bg1"/>
                </a:solidFill>
              </a:rPr>
              <a:t>Détention provisoire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69268" y="538480"/>
            <a:ext cx="7469292" cy="49682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CA" sz="2800" b="1" dirty="0">
                <a:solidFill>
                  <a:schemeClr val="tx2"/>
                </a:solidFill>
                <a:latin typeface="Corbel"/>
              </a:rPr>
              <a:t>Accueil-liaison à la chambre de la jeunesse</a:t>
            </a:r>
          </a:p>
          <a:p>
            <a:pPr marL="0" indent="0" algn="ctr">
              <a:buNone/>
            </a:pPr>
            <a:endParaRPr lang="fr-CA" sz="2800" b="1" dirty="0">
              <a:solidFill>
                <a:schemeClr val="tx2"/>
              </a:solidFill>
              <a:latin typeface="Corbel" panose="020B0503020204020204" pitchFamily="34" charset="0"/>
            </a:endParaRPr>
          </a:p>
          <a:p>
            <a:pPr algn="just"/>
            <a:r>
              <a:rPr lang="fr-CA" sz="22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2 déléguées à la jeunesse, 3</a:t>
            </a:r>
            <a:r>
              <a:rPr lang="fr-CA" sz="2200" baseline="300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ième</a:t>
            </a:r>
            <a:r>
              <a:rPr lang="fr-CA" sz="22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 étage</a:t>
            </a:r>
          </a:p>
          <a:p>
            <a:pPr algn="just"/>
            <a:r>
              <a:rPr lang="fr-CA" sz="22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Autorisation des détentions entre 8h30 et 16h00;</a:t>
            </a:r>
          </a:p>
          <a:p>
            <a:pPr algn="just"/>
            <a:r>
              <a:rPr lang="fr-CA" sz="22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Accompagnements des jeunes et leur famille dans le processus judiciaire;</a:t>
            </a:r>
          </a:p>
          <a:p>
            <a:pPr algn="just"/>
            <a:r>
              <a:rPr lang="fr-CA" sz="22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Signalement si nécessaire;</a:t>
            </a:r>
          </a:p>
          <a:p>
            <a:pPr algn="just"/>
            <a:r>
              <a:rPr lang="fr-CA" sz="22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Échanges et collaboration avec les partenaires sociaux et judiciaires;</a:t>
            </a:r>
          </a:p>
          <a:p>
            <a:pPr algn="just"/>
            <a:r>
              <a:rPr lang="fr-CA" sz="22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Aucun mandat légal</a:t>
            </a:r>
          </a:p>
        </p:txBody>
      </p:sp>
      <p:pic>
        <p:nvPicPr>
          <p:cNvPr id="4" name="Espace réservé du contenu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2720" y="5358114"/>
            <a:ext cx="7426960" cy="138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482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Détention provisoire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r-CA" sz="2800" b="1" dirty="0">
                <a:solidFill>
                  <a:schemeClr val="tx2"/>
                </a:solidFill>
                <a:latin typeface="Corbel"/>
              </a:rPr>
              <a:t>Escale à la Chambre de la jeunesse</a:t>
            </a:r>
          </a:p>
          <a:p>
            <a:pPr algn="just"/>
            <a:r>
              <a:rPr lang="fr-CA" sz="22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Centre de jour;</a:t>
            </a:r>
          </a:p>
          <a:p>
            <a:pPr algn="just"/>
            <a:r>
              <a:rPr lang="fr-CA" sz="22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Éducatrice et agents d’intervention sur place</a:t>
            </a:r>
          </a:p>
          <a:p>
            <a:pPr lvl="1" algn="just"/>
            <a:r>
              <a:rPr lang="fr-CA" sz="20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Accueil de chacun des usagers et explication du fonctionnement et de la programmation</a:t>
            </a:r>
          </a:p>
          <a:p>
            <a:pPr lvl="1" algn="just"/>
            <a:r>
              <a:rPr lang="fr-CA" sz="20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S’assure du respect des conditions s’il y a lieu (exemple: interdit de contact)</a:t>
            </a:r>
          </a:p>
          <a:p>
            <a:pPr lvl="1" algn="just"/>
            <a:r>
              <a:rPr lang="fr-CA" sz="20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Accompagnements individualisés</a:t>
            </a:r>
          </a:p>
          <a:p>
            <a:pPr algn="just"/>
            <a:r>
              <a:rPr lang="fr-CA" sz="22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Clientèle mixte mais séparée</a:t>
            </a:r>
          </a:p>
          <a:p>
            <a:pPr algn="just"/>
            <a:r>
              <a:rPr lang="fr-CA" sz="22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LPJ et LSJPA</a:t>
            </a:r>
          </a:p>
          <a:p>
            <a:pPr algn="just"/>
            <a:endParaRPr lang="fr-CA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882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re 1">
            <a:extLst>
              <a:ext uri="{FF2B5EF4-FFF2-40B4-BE49-F238E27FC236}">
                <a16:creationId xmlns:a16="http://schemas.microsoft.com/office/drawing/2014/main" id="{404ABA0B-DE96-E023-AF4B-4369695EDA6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52919" y="1123837"/>
            <a:ext cx="2947482" cy="460118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fr-FR" dirty="0"/>
              <a:t>Sanctions extrajudiciaires</a:t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endParaRPr lang="fr-FR" sz="2000" dirty="0">
              <a:solidFill>
                <a:srgbClr val="595959"/>
              </a:solidFill>
            </a:endParaRPr>
          </a:p>
          <a:p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B28D1F7D-AB8B-E9F2-4A28-CCFC1E3414A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649921" y="523603"/>
            <a:ext cx="7315200" cy="3531947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fr-CA" sz="3600" b="1" dirty="0">
                <a:latin typeface="Corbel" panose="020B0503020204020204" pitchFamily="34" charset="0"/>
                <a:ea typeface="Calibri"/>
                <a:cs typeface="Calibri"/>
              </a:rPr>
              <a:t>Évaluation-orientation</a:t>
            </a:r>
            <a:endParaRPr lang="fr-CA" sz="3600" dirty="0"/>
          </a:p>
          <a:p>
            <a:pPr marL="342900" indent="-342900">
              <a:spcBef>
                <a:spcPts val="1800"/>
              </a:spcBef>
            </a:pPr>
            <a:r>
              <a:rPr lang="fr-CA" sz="2900" b="1" dirty="0">
                <a:latin typeface="Calibri"/>
                <a:ea typeface="Calibri"/>
                <a:cs typeface="Calibri"/>
              </a:rPr>
              <a:t>Rôle du délégué :</a:t>
            </a:r>
          </a:p>
          <a:p>
            <a:pPr marL="845820" lvl="1" indent="-342900">
              <a:spcAft>
                <a:spcPts val="0"/>
              </a:spcAft>
              <a:buFont typeface="Courier New" pitchFamily="18" charset="2"/>
              <a:buChar char="o"/>
            </a:pPr>
            <a:r>
              <a:rPr lang="fr-CA" sz="2900" dirty="0">
                <a:latin typeface="Calibri"/>
                <a:ea typeface="Calibri"/>
                <a:cs typeface="Calibri"/>
              </a:rPr>
              <a:t>Une seule rencontre d'évaluation</a:t>
            </a:r>
          </a:p>
          <a:p>
            <a:pPr marL="342900" indent="-342900"/>
            <a:r>
              <a:rPr lang="fr-CA" sz="2900" b="1" dirty="0">
                <a:latin typeface="Calibri"/>
                <a:ea typeface="Calibri"/>
                <a:cs typeface="Calibri"/>
              </a:rPr>
              <a:t>Délits types :</a:t>
            </a:r>
          </a:p>
          <a:p>
            <a:pPr marL="845820" lvl="1" indent="-342900">
              <a:spcAft>
                <a:spcPts val="0"/>
              </a:spcAft>
              <a:buFont typeface="Courier New" pitchFamily="18" charset="2"/>
              <a:buChar char="o"/>
            </a:pPr>
            <a:r>
              <a:rPr lang="fr-CA" sz="2900" dirty="0">
                <a:latin typeface="Calibri"/>
                <a:ea typeface="Calibri"/>
                <a:cs typeface="Calibri"/>
              </a:rPr>
              <a:t>Délit mineur, délinquance commune</a:t>
            </a:r>
          </a:p>
          <a:p>
            <a:pPr marL="342900" indent="-342900"/>
            <a:r>
              <a:rPr lang="fr-CA" sz="2900" b="1" dirty="0">
                <a:latin typeface="Calibri"/>
                <a:ea typeface="Calibri"/>
                <a:cs typeface="Calibri"/>
              </a:rPr>
              <a:t>Niveau d'encadrement :</a:t>
            </a:r>
          </a:p>
          <a:p>
            <a:pPr marL="845820" lvl="1" indent="-342900">
              <a:spcAft>
                <a:spcPts val="0"/>
              </a:spcAft>
              <a:buFont typeface="Courier New" pitchFamily="18" charset="2"/>
              <a:buChar char="o"/>
            </a:pPr>
            <a:r>
              <a:rPr lang="fr-CA" sz="2900" dirty="0">
                <a:latin typeface="Calibri"/>
                <a:ea typeface="Calibri"/>
                <a:cs typeface="Calibri"/>
              </a:rPr>
              <a:t>Conditions possibles, mais non encadrées par le délégué</a:t>
            </a:r>
          </a:p>
          <a:p>
            <a:pPr marL="342900" indent="-342900"/>
            <a:r>
              <a:rPr lang="fr-CA" sz="2900" b="1" dirty="0">
                <a:latin typeface="Calibri"/>
                <a:ea typeface="Calibri"/>
                <a:cs typeface="Calibri"/>
              </a:rPr>
              <a:t>Gestion des manquements :</a:t>
            </a:r>
          </a:p>
          <a:p>
            <a:pPr marL="845820" lvl="1" indent="-342900">
              <a:spcAft>
                <a:spcPts val="0"/>
              </a:spcAft>
              <a:buFont typeface="Courier New" pitchFamily="18" charset="2"/>
              <a:buChar char="o"/>
            </a:pPr>
            <a:r>
              <a:rPr lang="fr-CA" sz="2900" dirty="0">
                <a:latin typeface="Calibri"/>
                <a:ea typeface="Calibri"/>
                <a:cs typeface="Calibri"/>
              </a:rPr>
              <a:t>Si refusé, judiciarisation du dossier</a:t>
            </a:r>
            <a:endParaRPr lang="fr-CA" dirty="0"/>
          </a:p>
          <a:p>
            <a:pPr marL="0" indent="0">
              <a:buNone/>
            </a:pPr>
            <a:endParaRPr lang="fr-CA" dirty="0"/>
          </a:p>
        </p:txBody>
      </p:sp>
      <p:pic>
        <p:nvPicPr>
          <p:cNvPr id="4" name="Espace réservé du contenu 3" descr="Une image contenant texte, capture d’écran, Police, ligne&#10;&#10;Description générée automatiquement">
            <a:extLst>
              <a:ext uri="{FF2B5EF4-FFF2-40B4-BE49-F238E27FC236}">
                <a16:creationId xmlns:a16="http://schemas.microsoft.com/office/drawing/2014/main" id="{AA48A4B0-093C-166E-6FE4-3994FD9F2D6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137263" y="3941250"/>
            <a:ext cx="5755446" cy="264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411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61BD2B-36B8-F7D5-7823-A530E90E00A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52919" y="1123837"/>
            <a:ext cx="2947482" cy="4601183"/>
          </a:xfrm>
        </p:spPr>
        <p:txBody>
          <a:bodyPr>
            <a:normAutofit/>
          </a:bodyPr>
          <a:lstStyle/>
          <a:p>
            <a:r>
              <a:rPr lang="fr-FR" dirty="0"/>
              <a:t>Sanctions extrajudiciaires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36E223-F475-45AA-7826-8A4C308D009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434443" y="411480"/>
            <a:ext cx="7568379" cy="41452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800" b="1" dirty="0">
                <a:latin typeface="Corbel" panose="020B0503020204020204" pitchFamily="34" charset="0"/>
                <a:ea typeface="Calibri"/>
                <a:cs typeface="Calibri"/>
              </a:rPr>
              <a:t>Suivi des sanctions extrajudiciaires</a:t>
            </a:r>
          </a:p>
          <a:p>
            <a:pPr marL="342900" indent="-342900"/>
            <a:r>
              <a:rPr lang="fr-FR" sz="2200" b="1" dirty="0">
                <a:latin typeface="Corbel" panose="020B0503020204020204" pitchFamily="34" charset="0"/>
                <a:ea typeface="Calibri"/>
                <a:cs typeface="Calibri"/>
              </a:rPr>
              <a:t>Rôle du délégué :</a:t>
            </a:r>
          </a:p>
          <a:p>
            <a:pPr marL="845820" lvl="1" indent="-342900">
              <a:spcAft>
                <a:spcPts val="0"/>
              </a:spcAft>
              <a:buFont typeface="Courier New" pitchFamily="18" charset="2"/>
              <a:buChar char="o"/>
            </a:pPr>
            <a:r>
              <a:rPr lang="fr-FR" sz="2200" dirty="0">
                <a:latin typeface="Corbel" panose="020B0503020204020204" pitchFamily="34" charset="0"/>
                <a:ea typeface="Calibri"/>
                <a:cs typeface="Calibri"/>
              </a:rPr>
              <a:t>Aucune rencontre, référence à l'OJA</a:t>
            </a:r>
          </a:p>
          <a:p>
            <a:pPr marL="342900" indent="-342900"/>
            <a:r>
              <a:rPr lang="fr-FR" sz="2200" b="1" dirty="0">
                <a:latin typeface="Corbel" panose="020B0503020204020204" pitchFamily="34" charset="0"/>
                <a:ea typeface="Calibri"/>
                <a:cs typeface="Calibri"/>
              </a:rPr>
              <a:t>Délits types :</a:t>
            </a:r>
          </a:p>
          <a:p>
            <a:pPr marL="845820" lvl="1" indent="-342900">
              <a:spcAft>
                <a:spcPts val="0"/>
              </a:spcAft>
              <a:buFont typeface="Courier New" pitchFamily="18" charset="2"/>
              <a:buChar char="o"/>
            </a:pPr>
            <a:r>
              <a:rPr lang="fr-FR" sz="2200" dirty="0">
                <a:latin typeface="Corbel" panose="020B0503020204020204" pitchFamily="34" charset="0"/>
                <a:ea typeface="Calibri"/>
                <a:cs typeface="Calibri"/>
              </a:rPr>
              <a:t>Délit mineur, délinquance commune</a:t>
            </a:r>
          </a:p>
          <a:p>
            <a:pPr marL="342900" indent="-342900">
              <a:spcAft>
                <a:spcPts val="0"/>
              </a:spcAft>
            </a:pPr>
            <a:r>
              <a:rPr lang="fr-FR" sz="2200" b="1" dirty="0">
                <a:latin typeface="Corbel" panose="020B0503020204020204" pitchFamily="34" charset="0"/>
                <a:ea typeface="Calibri"/>
                <a:cs typeface="Calibri"/>
              </a:rPr>
              <a:t>Encadrement :</a:t>
            </a:r>
          </a:p>
          <a:p>
            <a:pPr lvl="1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fr-CA" sz="2200" dirty="0">
                <a:latin typeface="Corbel" panose="020B0503020204020204" pitchFamily="34" charset="0"/>
                <a:ea typeface="Calibri"/>
                <a:cs typeface="Calibri"/>
              </a:rPr>
              <a:t> Conditions possibles, mais non encadrées par le délégué</a:t>
            </a:r>
            <a:endParaRPr lang="en-US" sz="2200" dirty="0">
              <a:solidFill>
                <a:srgbClr val="000000"/>
              </a:solidFill>
              <a:latin typeface="Corbel" panose="020B0503020204020204" pitchFamily="34" charset="0"/>
              <a:ea typeface="Calibri"/>
              <a:cs typeface="Calibri"/>
            </a:endParaRPr>
          </a:p>
          <a:p>
            <a:pPr marL="342900" indent="-342900"/>
            <a:r>
              <a:rPr lang="fr-FR" sz="2200" b="1" dirty="0">
                <a:latin typeface="Corbel" panose="020B0503020204020204" pitchFamily="34" charset="0"/>
                <a:ea typeface="Calibri"/>
                <a:cs typeface="Calibri"/>
              </a:rPr>
              <a:t>Gestion des manquements :</a:t>
            </a:r>
          </a:p>
          <a:p>
            <a:pPr marL="845820" lvl="1" indent="-342900">
              <a:spcAft>
                <a:spcPts val="0"/>
              </a:spcAft>
              <a:buFont typeface="Courier New" pitchFamily="18" charset="2"/>
              <a:buChar char="o"/>
            </a:pPr>
            <a:r>
              <a:rPr lang="fr-FR" sz="2200" dirty="0">
                <a:latin typeface="Corbel" panose="020B0503020204020204" pitchFamily="34" charset="0"/>
                <a:ea typeface="Calibri"/>
                <a:cs typeface="Calibri"/>
              </a:rPr>
              <a:t>Si échec, judiciarisation du dossier</a:t>
            </a:r>
          </a:p>
          <a:p>
            <a:pPr marL="0" indent="0">
              <a:buNone/>
            </a:pPr>
            <a:endParaRPr lang="fr-FR" b="1" dirty="0">
              <a:latin typeface="Calibri"/>
              <a:ea typeface="Calibri"/>
              <a:cs typeface="Calibri"/>
            </a:endParaRPr>
          </a:p>
        </p:txBody>
      </p:sp>
      <p:pic>
        <p:nvPicPr>
          <p:cNvPr id="5" name="Espace réservé du contenu 3" descr="Une image contenant texte, capture d’écran, Police, ligne&#10;&#10;Description générée automatiquement">
            <a:extLst>
              <a:ext uri="{FF2B5EF4-FFF2-40B4-BE49-F238E27FC236}">
                <a16:creationId xmlns:a16="http://schemas.microsoft.com/office/drawing/2014/main" id="{CB500BED-A5EB-E159-77D4-747329ED184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041222" y="4245272"/>
            <a:ext cx="5833482" cy="2347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7846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Cadr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BDDD374F107649A94276D2F21D2578" ma:contentTypeVersion="4" ma:contentTypeDescription="Create a new document." ma:contentTypeScope="" ma:versionID="66fc05bd535b1e951e16490a4d6bf6f4">
  <xsd:schema xmlns:xsd="http://www.w3.org/2001/XMLSchema" xmlns:xs="http://www.w3.org/2001/XMLSchema" xmlns:p="http://schemas.microsoft.com/office/2006/metadata/properties" xmlns:ns2="371a39d0-d84f-4459-8b2c-7e1e1ef29ffa" targetNamespace="http://schemas.microsoft.com/office/2006/metadata/properties" ma:root="true" ma:fieldsID="98e1e91e4691e305d8abbf83f863e537" ns2:_="">
    <xsd:import namespace="371a39d0-d84f-4459-8b2c-7e1e1ef29f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1a39d0-d84f-4459-8b2c-7e1e1ef29f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5D06B94-2514-482A-85F5-16654B2BF6D4}">
  <ds:schemaRefs>
    <ds:schemaRef ds:uri="http://purl.org/dc/elements/1.1/"/>
    <ds:schemaRef ds:uri="http://schemas.microsoft.com/office/2006/metadata/properties"/>
    <ds:schemaRef ds:uri="371a39d0-d84f-4459-8b2c-7e1e1ef29ffa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02FABB1-BC3E-4583-908A-30B3912EF3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1a39d0-d84f-4459-8b2c-7e1e1ef29f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2F6EF89-9CDC-405F-BAB0-512DAAE4C10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2478</TotalTime>
  <Words>1122</Words>
  <Application>Microsoft Office PowerPoint</Application>
  <PresentationFormat>Grand écran</PresentationFormat>
  <Paragraphs>171</Paragraphs>
  <Slides>17</Slides>
  <Notes>16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Corbel</vt:lpstr>
      <vt:lpstr>Courier New</vt:lpstr>
      <vt:lpstr>Courier New,monospace</vt:lpstr>
      <vt:lpstr>Wingdings</vt:lpstr>
      <vt:lpstr>Wingdings 2</vt:lpstr>
      <vt:lpstr>Cadre</vt:lpstr>
      <vt:lpstr>Présentation des services en LSJPA au CCSMTL</vt:lpstr>
      <vt:lpstr>Qui sommes-nous?</vt:lpstr>
      <vt:lpstr>Le rôle du délégué à la jeunesse</vt:lpstr>
      <vt:lpstr>Chemin client</vt:lpstr>
      <vt:lpstr>Le niveau d'intervention selon le cadre légal</vt:lpstr>
      <vt:lpstr>Détention provisoire</vt:lpstr>
      <vt:lpstr>Détention provisoire</vt:lpstr>
      <vt:lpstr>Sanctions extrajudiciaires    </vt:lpstr>
      <vt:lpstr>Sanctions extrajudiciaires</vt:lpstr>
      <vt:lpstr>Rapport prédécisionnel</vt:lpstr>
      <vt:lpstr>Suivi des peines</vt:lpstr>
      <vt:lpstr>Suivi des peines AMO (Autre mesure ordonnée)</vt:lpstr>
      <vt:lpstr>Probation avec suivi</vt:lpstr>
      <vt:lpstr>Garde différée (maximum de 6 mois)</vt:lpstr>
      <vt:lpstr>Garde et surveillance (Ouvert ou fermée) </vt:lpstr>
      <vt:lpstr>Suite Garde et surveillance (ouvert ou fermée) </vt:lpstr>
      <vt:lpstr>Avez-vous des questions?  Merci!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Sensibilisation à la réalité des jeunes contrevenants en intervention concurrente</dc:title>
  <dc:creator>Josee Chartrand</dc:creator>
  <cp:lastModifiedBy>Francis Camiré (CCSMTL)</cp:lastModifiedBy>
  <cp:revision>49</cp:revision>
  <cp:lastPrinted>2026-06-01T19:24:47Z</cp:lastPrinted>
  <dcterms:created xsi:type="dcterms:W3CDTF">2025-01-10T15:20:37Z</dcterms:created>
  <dcterms:modified xsi:type="dcterms:W3CDTF">2026-06-01T20:28:43Z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a7d8d5d-78e2-4a62-9fcd-016eb5e4c57c_Enabled">
    <vt:lpwstr>true</vt:lpwstr>
  </property>
  <property fmtid="{D5CDD505-2E9C-101B-9397-08002B2CF9AE}" pid="3" name="MSIP_Label_6a7d8d5d-78e2-4a62-9fcd-016eb5e4c57c_SetDate">
    <vt:lpwstr>2025-01-10T15:20:40Z</vt:lpwstr>
  </property>
  <property fmtid="{D5CDD505-2E9C-101B-9397-08002B2CF9AE}" pid="4" name="MSIP_Label_6a7d8d5d-78e2-4a62-9fcd-016eb5e4c57c_Method">
    <vt:lpwstr>Standard</vt:lpwstr>
  </property>
  <property fmtid="{D5CDD505-2E9C-101B-9397-08002B2CF9AE}" pid="5" name="MSIP_Label_6a7d8d5d-78e2-4a62-9fcd-016eb5e4c57c_Name">
    <vt:lpwstr>Général</vt:lpwstr>
  </property>
  <property fmtid="{D5CDD505-2E9C-101B-9397-08002B2CF9AE}" pid="6" name="MSIP_Label_6a7d8d5d-78e2-4a62-9fcd-016eb5e4c57c_SiteId">
    <vt:lpwstr>06e1fe28-5f8b-4075-bf6c-ae24be1a7992</vt:lpwstr>
  </property>
  <property fmtid="{D5CDD505-2E9C-101B-9397-08002B2CF9AE}" pid="7" name="MSIP_Label_6a7d8d5d-78e2-4a62-9fcd-016eb5e4c57c_ActionId">
    <vt:lpwstr>c1a47581-9651-46bf-a609-31f7e8b357f5</vt:lpwstr>
  </property>
  <property fmtid="{D5CDD505-2E9C-101B-9397-08002B2CF9AE}" pid="8" name="MSIP_Label_6a7d8d5d-78e2-4a62-9fcd-016eb5e4c57c_ContentBits">
    <vt:lpwstr>0</vt:lpwstr>
  </property>
  <property fmtid="{D5CDD505-2E9C-101B-9397-08002B2CF9AE}" pid="9" name="ContentTypeId">
    <vt:lpwstr>0x010100DBBDDD374F107649A94276D2F21D2578</vt:lpwstr>
  </property>
</Properties>
</file>